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71" r:id="rId10"/>
    <p:sldId id="264" r:id="rId11"/>
    <p:sldId id="265" r:id="rId12"/>
    <p:sldId id="266" r:id="rId13"/>
    <p:sldId id="267" r:id="rId14"/>
    <p:sldId id="268" r:id="rId15"/>
    <p:sldId id="270" r:id="rId1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CCCA"/>
          </a:solidFill>
        </a:fill>
      </a:tcStyle>
    </a:wholeTbl>
    <a:band2H>
      <a:tcTxStyle/>
      <a:tcStyle>
        <a:tcBdr/>
        <a:fill>
          <a:solidFill>
            <a:srgbClr val="F0E7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4DDCB"/>
          </a:solidFill>
        </a:fill>
      </a:tcStyle>
    </a:wholeTbl>
    <a:band2H>
      <a:tcTxStyle/>
      <a:tcStyle>
        <a:tcBdr/>
        <a:fill>
          <a:solidFill>
            <a:srgbClr val="F9EF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D6CE"/>
          </a:solidFill>
        </a:fill>
      </a:tcStyle>
    </a:wholeTbl>
    <a:band2H>
      <a:tcTxStyle/>
      <a:tcStyle>
        <a:tcBdr/>
        <a:fill>
          <a:solidFill>
            <a:srgbClr val="F2EC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96" y="4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3056782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" name="Rectangle 7"/>
          <p:cNvSpPr/>
          <p:nvPr/>
        </p:nvSpPr>
        <p:spPr>
          <a:xfrm>
            <a:off x="14" y="6334316"/>
            <a:ext cx="12188826" cy="6400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" name="Titeltext"/>
          <p:cNvSpPr txBox="1">
            <a:spLocks noGrp="1"/>
          </p:cNvSpPr>
          <p:nvPr>
            <p:ph type="title"/>
          </p:nvPr>
        </p:nvSpPr>
        <p:spPr>
          <a:xfrm>
            <a:off x="1097280" y="758951"/>
            <a:ext cx="10058401" cy="3566161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262626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17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100050" y="4455621"/>
            <a:ext cx="10058401" cy="1143001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buClrTx/>
              <a:buSzTx/>
              <a:buFontTx/>
              <a:buNone/>
              <a:defRPr sz="2400" cap="all" spc="200">
                <a:solidFill>
                  <a:srgbClr val="323232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indent="457200">
              <a:buClrTx/>
              <a:buSzTx/>
              <a:buFontTx/>
              <a:buNone/>
              <a:defRPr sz="2400" cap="all" spc="200">
                <a:solidFill>
                  <a:srgbClr val="323232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indent="914400">
              <a:buClrTx/>
              <a:buSzTx/>
              <a:buFontTx/>
              <a:buNone/>
              <a:defRPr sz="2400" cap="all" spc="200">
                <a:solidFill>
                  <a:srgbClr val="323232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indent="1371600">
              <a:buClrTx/>
              <a:buSzTx/>
              <a:buFontTx/>
              <a:buNone/>
              <a:defRPr sz="2400" cap="all" spc="200">
                <a:solidFill>
                  <a:srgbClr val="323232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indent="1828800">
              <a:buClrTx/>
              <a:buSzTx/>
              <a:buFontTx/>
              <a:buNone/>
              <a:defRPr sz="2400" cap="all" spc="200">
                <a:solidFill>
                  <a:srgbClr val="323232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8" name="Straight Connector 8"/>
          <p:cNvSpPr/>
          <p:nvPr/>
        </p:nvSpPr>
        <p:spPr>
          <a:xfrm>
            <a:off x="1207657" y="4343400"/>
            <a:ext cx="9875522" cy="0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27" name="Textebene 1…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1" cy="4023360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6" name="Rectangle 7"/>
          <p:cNvSpPr/>
          <p:nvPr/>
        </p:nvSpPr>
        <p:spPr>
          <a:xfrm>
            <a:off x="14" y="6334316"/>
            <a:ext cx="12188826" cy="6400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7" name="Titeltext"/>
          <p:cNvSpPr txBox="1">
            <a:spLocks noGrp="1"/>
          </p:cNvSpPr>
          <p:nvPr>
            <p:ph type="title"/>
          </p:nvPr>
        </p:nvSpPr>
        <p:spPr>
          <a:xfrm>
            <a:off x="1097280" y="758951"/>
            <a:ext cx="10058401" cy="3566161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262626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38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097280" y="4453128"/>
            <a:ext cx="10058401" cy="1143001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buClrTx/>
              <a:buSzTx/>
              <a:buFontTx/>
              <a:buNone/>
              <a:defRPr sz="2400" cap="all" spc="200">
                <a:solidFill>
                  <a:srgbClr val="323232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indent="457200">
              <a:buClrTx/>
              <a:buSzTx/>
              <a:buFontTx/>
              <a:buNone/>
              <a:defRPr sz="2400" cap="all" spc="200">
                <a:solidFill>
                  <a:srgbClr val="323232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indent="914400">
              <a:buClrTx/>
              <a:buSzTx/>
              <a:buFontTx/>
              <a:buNone/>
              <a:defRPr sz="2400" cap="all" spc="200">
                <a:solidFill>
                  <a:srgbClr val="323232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indent="1371600">
              <a:buClrTx/>
              <a:buSzTx/>
              <a:buFontTx/>
              <a:buNone/>
              <a:defRPr sz="2400" cap="all" spc="200">
                <a:solidFill>
                  <a:srgbClr val="323232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indent="1828800">
              <a:buClrTx/>
              <a:buSzTx/>
              <a:buFontTx/>
              <a:buNone/>
              <a:defRPr sz="2400" cap="all" spc="200">
                <a:solidFill>
                  <a:srgbClr val="323232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9" name="Straight Connector 8"/>
          <p:cNvSpPr/>
          <p:nvPr/>
        </p:nvSpPr>
        <p:spPr>
          <a:xfrm>
            <a:off x="1207657" y="4343400"/>
            <a:ext cx="9875522" cy="0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48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1097277" y="1845734"/>
            <a:ext cx="4937761" cy="4023360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57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097280" y="1846052"/>
            <a:ext cx="4937760" cy="736283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ClrTx/>
              <a:buSzTx/>
              <a:buFontTx/>
              <a:buNone/>
              <a:defRPr cap="all">
                <a:solidFill>
                  <a:srgbClr val="323232"/>
                </a:solidFill>
              </a:defRPr>
            </a:lvl1pPr>
            <a:lvl2pPr marL="0" indent="457200">
              <a:buClrTx/>
              <a:buSzTx/>
              <a:buFontTx/>
              <a:buNone/>
              <a:defRPr cap="all">
                <a:solidFill>
                  <a:srgbClr val="323232"/>
                </a:solidFill>
              </a:defRPr>
            </a:lvl2pPr>
            <a:lvl3pPr marL="0" indent="914400">
              <a:buClrTx/>
              <a:buSzTx/>
              <a:buFontTx/>
              <a:buNone/>
              <a:defRPr cap="all">
                <a:solidFill>
                  <a:srgbClr val="323232"/>
                </a:solidFill>
              </a:defRPr>
            </a:lvl3pPr>
            <a:lvl4pPr marL="0" indent="1371600">
              <a:buClrTx/>
              <a:buSzTx/>
              <a:buFontTx/>
              <a:buNone/>
              <a:defRPr cap="all">
                <a:solidFill>
                  <a:srgbClr val="323232"/>
                </a:solidFill>
              </a:defRPr>
            </a:lvl4pPr>
            <a:lvl5pPr marL="0" indent="1828800">
              <a:buClrTx/>
              <a:buSzTx/>
              <a:buFontTx/>
              <a:buNone/>
              <a:defRPr cap="all">
                <a:solidFill>
                  <a:srgbClr val="323232"/>
                </a:solidFill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217920" y="1846052"/>
            <a:ext cx="4937761" cy="736283"/>
          </a:xfrm>
          <a:prstGeom prst="rect">
            <a:avLst/>
          </a:prstGeom>
        </p:spPr>
        <p:txBody>
          <a:bodyPr lIns="45719" tIns="45719" rIns="45719" bIns="45719" anchor="ctr"/>
          <a:lstStyle/>
          <a:p>
            <a:pPr marL="0" indent="0">
              <a:buClrTx/>
              <a:buSzTx/>
              <a:buFontTx/>
              <a:buNone/>
              <a:defRPr cap="all">
                <a:solidFill>
                  <a:srgbClr val="323232"/>
                </a:solidFill>
              </a:defRPr>
            </a:pPr>
            <a:endParaRPr/>
          </a:p>
        </p:txBody>
      </p:sp>
      <p:sp>
        <p:nvSpPr>
          <p:cNvPr id="5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6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5" name="Rectangle 5"/>
          <p:cNvSpPr/>
          <p:nvPr/>
        </p:nvSpPr>
        <p:spPr>
          <a:xfrm>
            <a:off x="14" y="6334316"/>
            <a:ext cx="12188826" cy="6400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6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7"/>
          <p:cNvSpPr/>
          <p:nvPr/>
        </p:nvSpPr>
        <p:spPr>
          <a:xfrm>
            <a:off x="15" y="0"/>
            <a:ext cx="4050793" cy="685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4" name="Rectangle 8"/>
          <p:cNvSpPr/>
          <p:nvPr/>
        </p:nvSpPr>
        <p:spPr>
          <a:xfrm>
            <a:off x="4040070" y="0"/>
            <a:ext cx="64009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5" name="Titeltext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1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86" name="Textebene 1…"/>
          <p:cNvSpPr txBox="1">
            <a:spLocks noGrp="1"/>
          </p:cNvSpPr>
          <p:nvPr>
            <p:ph type="body" idx="1"/>
          </p:nvPr>
        </p:nvSpPr>
        <p:spPr>
          <a:xfrm>
            <a:off x="4800600" y="731519"/>
            <a:ext cx="6492241" cy="5257801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87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457200" y="2926079"/>
            <a:ext cx="3200400" cy="3379125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0" indent="0">
              <a:buClrTx/>
              <a:buSzTx/>
              <a:buFontTx/>
              <a:buNone/>
              <a:defRPr sz="15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232"/>
                </a:solidFill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6" name="Rectangle 8"/>
          <p:cNvSpPr/>
          <p:nvPr/>
        </p:nvSpPr>
        <p:spPr>
          <a:xfrm>
            <a:off x="14" y="4915075"/>
            <a:ext cx="12188826" cy="6400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7" name="Titeltext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645" cy="822961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98" name="Picture Placeholder 2"/>
          <p:cNvSpPr>
            <a:spLocks noGrp="1"/>
          </p:cNvSpPr>
          <p:nvPr>
            <p:ph type="pic" idx="21"/>
          </p:nvPr>
        </p:nvSpPr>
        <p:spPr>
          <a:xfrm>
            <a:off x="14" y="0"/>
            <a:ext cx="12191987" cy="49150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9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097280" y="5907023"/>
            <a:ext cx="10113265" cy="59436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ClrTx/>
              <a:buSzTx/>
              <a:buFontTx/>
              <a:buNone/>
              <a:defRPr sz="1500">
                <a:solidFill>
                  <a:srgbClr val="FFFFFF"/>
                </a:solidFill>
              </a:defRPr>
            </a:lvl1pPr>
            <a:lvl2pPr marL="0" indent="457200">
              <a:spcBef>
                <a:spcPts val="600"/>
              </a:spcBef>
              <a:buClrTx/>
              <a:buSzTx/>
              <a:buFontTx/>
              <a:buNone/>
              <a:defRPr sz="1500">
                <a:solidFill>
                  <a:srgbClr val="FFFFFF"/>
                </a:solidFill>
              </a:defRPr>
            </a:lvl2pPr>
            <a:lvl3pPr marL="0" indent="914400">
              <a:spcBef>
                <a:spcPts val="600"/>
              </a:spcBef>
              <a:buClrTx/>
              <a:buSzTx/>
              <a:buFontTx/>
              <a:buNone/>
              <a:defRPr sz="1500">
                <a:solidFill>
                  <a:srgbClr val="FFFFFF"/>
                </a:solidFill>
              </a:defRPr>
            </a:lvl3pPr>
            <a:lvl4pPr marL="0" indent="1371600">
              <a:spcBef>
                <a:spcPts val="600"/>
              </a:spcBef>
              <a:buClrTx/>
              <a:buSzTx/>
              <a:buFontTx/>
              <a:buNone/>
              <a:defRPr sz="1500">
                <a:solidFill>
                  <a:srgbClr val="FFFFFF"/>
                </a:solidFill>
              </a:defRPr>
            </a:lvl4pPr>
            <a:lvl5pPr marL="0" indent="1828800">
              <a:spcBef>
                <a:spcPts val="600"/>
              </a:spcBef>
              <a:buClrTx/>
              <a:buSzTx/>
              <a:buFontTx/>
              <a:buNone/>
              <a:defRPr sz="1500">
                <a:solidFill>
                  <a:srgbClr val="FFFFFF"/>
                </a:solidFill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0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" name="Rectangle 8"/>
          <p:cNvSpPr/>
          <p:nvPr/>
        </p:nvSpPr>
        <p:spPr>
          <a:xfrm>
            <a:off x="14" y="6334316"/>
            <a:ext cx="12191987" cy="6648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" name="Straight Connector 9"/>
          <p:cNvSpPr/>
          <p:nvPr/>
        </p:nvSpPr>
        <p:spPr>
          <a:xfrm>
            <a:off x="1193532" y="1737845"/>
            <a:ext cx="9966960" cy="1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" name="Titeltext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1" cy="1450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rmAutofit/>
          </a:bodyPr>
          <a:lstStyle/>
          <a:p>
            <a:r>
              <a:t>Titeltext</a:t>
            </a:r>
          </a:p>
        </p:txBody>
      </p:sp>
      <p:sp>
        <p:nvSpPr>
          <p:cNvPr id="6" name="Textebene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0979606" y="6514078"/>
            <a:ext cx="232878" cy="2565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-50" baseline="0">
          <a:solidFill>
            <a:srgbClr val="40404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-50" baseline="0">
          <a:solidFill>
            <a:srgbClr val="40404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-50" baseline="0">
          <a:solidFill>
            <a:srgbClr val="40404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-50" baseline="0">
          <a:solidFill>
            <a:srgbClr val="40404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-50" baseline="0">
          <a:solidFill>
            <a:srgbClr val="40404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-50" baseline="0">
          <a:solidFill>
            <a:srgbClr val="40404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-50" baseline="0">
          <a:solidFill>
            <a:srgbClr val="40404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-50" baseline="0">
          <a:solidFill>
            <a:srgbClr val="40404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-50" baseline="0">
          <a:solidFill>
            <a:srgbClr val="40404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91439" marR="0" indent="-91439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Calibri"/>
        <a:buChar char=" "/>
        <a:tabLst/>
        <a:defRPr sz="20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1pPr>
      <a:lvl2pPr marL="404368" marR="0" indent="-20320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Calibri"/>
        <a:buChar char="◦"/>
        <a:tabLst/>
        <a:defRPr sz="20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2pPr>
      <a:lvl3pPr marL="645305" marR="0" indent="-26125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Calibri"/>
        <a:buChar char="◦"/>
        <a:tabLst/>
        <a:defRPr sz="20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3pPr>
      <a:lvl4pPr marL="828185" marR="0" indent="-26125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Calibri"/>
        <a:buChar char="◦"/>
        <a:tabLst/>
        <a:defRPr sz="20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4pPr>
      <a:lvl5pPr marL="1011065" marR="0" indent="-26125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Calibri"/>
        <a:buChar char="◦"/>
        <a:tabLst/>
        <a:defRPr sz="20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5pPr>
      <a:lvl6pPr marL="1197971" marR="0" indent="-326571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Calibri"/>
        <a:buChar char="◦"/>
        <a:tabLst/>
        <a:defRPr sz="20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6pPr>
      <a:lvl7pPr marL="1397971" marR="0" indent="-326571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Calibri"/>
        <a:buChar char="◦"/>
        <a:tabLst/>
        <a:defRPr sz="20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7pPr>
      <a:lvl8pPr marL="1597971" marR="0" indent="-326571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Calibri"/>
        <a:buChar char="◦"/>
        <a:tabLst/>
        <a:defRPr sz="20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8pPr>
      <a:lvl9pPr marL="1797971" marR="0" indent="-326571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Calibri"/>
        <a:buChar char="◦"/>
        <a:tabLst/>
        <a:defRPr sz="20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hyperlink" Target="mailto:info@evangelische-regelschule.d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tiff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EF3F0"/>
            </a:gs>
            <a:gs pos="58000">
              <a:srgbClr val="F9C3B4"/>
            </a:gs>
            <a:gs pos="74000">
              <a:srgbClr val="F39277"/>
            </a:gs>
            <a:gs pos="83000">
              <a:srgbClr val="F39277"/>
            </a:gs>
            <a:gs pos="100000">
              <a:srgbClr val="F7B6A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tel 1"/>
          <p:cNvSpPr txBox="1">
            <a:spLocks noGrp="1"/>
          </p:cNvSpPr>
          <p:nvPr>
            <p:ph type="title" idx="4294967295"/>
          </p:nvPr>
        </p:nvSpPr>
        <p:spPr>
          <a:xfrm>
            <a:off x="150812" y="1283933"/>
            <a:ext cx="11887200" cy="3452840"/>
          </a:xfrm>
          <a:prstGeom prst="rect">
            <a:avLst/>
          </a:prstGeom>
        </p:spPr>
        <p:txBody>
          <a:bodyPr/>
          <a:lstStyle/>
          <a:p>
            <a:pPr algn="ctr" defTabSz="521208">
              <a:defRPr sz="3762" spc="-57">
                <a:effectLst>
                  <a:outerShdw blurRad="21717" dist="21717" dir="2700000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defRPr>
            </a:pPr>
            <a:r>
              <a:rPr sz="3200" b="1" dirty="0"/>
              <a:t>Herzlich willkommen zum virtuellen Tag der offenen Tür an der</a:t>
            </a:r>
            <a:br>
              <a:rPr sz="3200" b="1" dirty="0"/>
            </a:br>
            <a:r>
              <a:rPr sz="3200" b="1" dirty="0"/>
              <a:t/>
            </a:r>
            <a:br>
              <a:rPr sz="3200" b="1" dirty="0"/>
            </a:br>
            <a:r>
              <a:rPr sz="3200" b="1" dirty="0"/>
              <a:t>Evangelisch</a:t>
            </a:r>
            <a:r>
              <a:rPr lang="de-DE" sz="3200" b="1" dirty="0"/>
              <a:t>en</a:t>
            </a:r>
            <a:r>
              <a:rPr sz="3200" b="1" dirty="0"/>
              <a:t> Regelschule Gotha</a:t>
            </a:r>
            <a:br>
              <a:rPr sz="3200" b="1" dirty="0"/>
            </a:br>
            <a:endParaRPr sz="3200" b="1" dirty="0"/>
          </a:p>
        </p:txBody>
      </p:sp>
      <p:pic>
        <p:nvPicPr>
          <p:cNvPr id="111" name="Grafik 4" descr="Grafi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94387" y="5349883"/>
            <a:ext cx="950626" cy="92074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4" name="Grafik 5"/>
          <p:cNvGrpSpPr/>
          <p:nvPr/>
        </p:nvGrpSpPr>
        <p:grpSpPr>
          <a:xfrm>
            <a:off x="9271000" y="0"/>
            <a:ext cx="2921000" cy="1816100"/>
            <a:chOff x="0" y="0"/>
            <a:chExt cx="2920999" cy="1816100"/>
          </a:xfrm>
        </p:grpSpPr>
        <p:sp>
          <p:nvSpPr>
            <p:cNvPr id="112" name="Rechteck"/>
            <p:cNvSpPr/>
            <p:nvPr/>
          </p:nvSpPr>
          <p:spPr>
            <a:xfrm>
              <a:off x="0" y="0"/>
              <a:ext cx="2921000" cy="1816100"/>
            </a:xfrm>
            <a:prstGeom prst="rect">
              <a:avLst/>
            </a:prstGeom>
            <a:gradFill flip="none" rotWithShape="1">
              <a:gsLst>
                <a:gs pos="6000">
                  <a:srgbClr val="FEF3F0"/>
                </a:gs>
                <a:gs pos="26000">
                  <a:srgbClr val="F9C3B4"/>
                </a:gs>
                <a:gs pos="74000">
                  <a:srgbClr val="F39277"/>
                </a:gs>
                <a:gs pos="83000">
                  <a:srgbClr val="F39277"/>
                </a:gs>
                <a:gs pos="100000">
                  <a:srgbClr val="F7B6A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113" name="image3.tif" descr="image3.t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921000" cy="1816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" name="officeArt object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812" y="159568"/>
            <a:ext cx="4330700" cy="8509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2. Schulallta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3600" dirty="0"/>
              <a:t>2. Schulalltag</a:t>
            </a:r>
            <a:r>
              <a:rPr lang="de-DE" sz="3600" dirty="0"/>
              <a:t> - Unterrichtsformen</a:t>
            </a:r>
            <a:endParaRPr sz="3600" dirty="0"/>
          </a:p>
        </p:txBody>
      </p:sp>
      <p:sp>
        <p:nvSpPr>
          <p:cNvPr id="140" name="Textfeld 3"/>
          <p:cNvSpPr txBox="1"/>
          <p:nvPr/>
        </p:nvSpPr>
        <p:spPr>
          <a:xfrm>
            <a:off x="1175469" y="1771347"/>
            <a:ext cx="9014461" cy="4129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/>
            </a:pPr>
            <a:endParaRPr dirty="0"/>
          </a:p>
          <a:p>
            <a:pPr marL="342900" indent="-342900">
              <a:lnSpc>
                <a:spcPct val="150000"/>
              </a:lnSpc>
              <a:buSzPct val="100000"/>
              <a:buFont typeface="Arial"/>
              <a:buChar char="•"/>
              <a:defRPr sz="2400"/>
            </a:pPr>
            <a:r>
              <a:rPr lang="de-DE" sz="2000" dirty="0">
                <a:solidFill>
                  <a:schemeClr val="tx1"/>
                </a:solidFill>
              </a:rPr>
              <a:t>k</a:t>
            </a:r>
            <a:r>
              <a:rPr sz="2000" dirty="0" err="1">
                <a:solidFill>
                  <a:schemeClr val="tx1"/>
                </a:solidFill>
              </a:rPr>
              <a:t>lassenspezifischer</a:t>
            </a:r>
            <a:r>
              <a:rPr sz="2000" dirty="0">
                <a:solidFill>
                  <a:schemeClr val="tx1"/>
                </a:solidFill>
              </a:rPr>
              <a:t> Unterricht nach der Thüringer Stundentafel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/>
              <a:buChar char="•"/>
              <a:defRPr sz="2400"/>
            </a:pPr>
            <a:r>
              <a:rPr lang="de-DE" sz="2000" dirty="0">
                <a:solidFill>
                  <a:schemeClr val="tx1"/>
                </a:solidFill>
              </a:rPr>
              <a:t>j</a:t>
            </a:r>
            <a:r>
              <a:rPr sz="2000" dirty="0" err="1">
                <a:solidFill>
                  <a:schemeClr val="tx1"/>
                </a:solidFill>
              </a:rPr>
              <a:t>ahrgangsübergreifender</a:t>
            </a:r>
            <a:r>
              <a:rPr sz="2000" dirty="0">
                <a:solidFill>
                  <a:schemeClr val="tx1"/>
                </a:solidFill>
              </a:rPr>
              <a:t> Werkstattunterricht in Klasse 5/6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/>
              <a:buChar char="•"/>
              <a:defRPr sz="2400"/>
            </a:pPr>
            <a:r>
              <a:rPr sz="2000" dirty="0">
                <a:solidFill>
                  <a:schemeClr val="tx1"/>
                </a:solidFill>
              </a:rPr>
              <a:t>Projektunterricht in Klasse 5-8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/>
              <a:buChar char="•"/>
              <a:defRPr sz="2400">
                <a:solidFill>
                  <a:schemeClr val="accent1"/>
                </a:solidFill>
              </a:defRPr>
            </a:pPr>
            <a:r>
              <a:rPr sz="2000" dirty="0">
                <a:solidFill>
                  <a:schemeClr val="tx1"/>
                </a:solidFill>
              </a:rPr>
              <a:t>Freiarbeitstraining ab Klasse 8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/>
              <a:buChar char="•"/>
              <a:defRPr sz="2400"/>
            </a:pPr>
            <a:r>
              <a:rPr sz="2000" dirty="0">
                <a:solidFill>
                  <a:schemeClr val="tx1"/>
                </a:solidFill>
              </a:rPr>
              <a:t>Prüfungsvorbereitung in Klasse 9/10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/>
              <a:buChar char="•"/>
              <a:defRPr sz="2400"/>
            </a:pPr>
            <a:r>
              <a:rPr sz="2000" dirty="0">
                <a:solidFill>
                  <a:schemeClr val="tx1"/>
                </a:solidFill>
              </a:rPr>
              <a:t>Angebot/Aktive Freizeit in Klasse 5-8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/>
              <a:buChar char="•"/>
              <a:defRPr sz="2400"/>
            </a:pPr>
            <a:r>
              <a:rPr sz="2000" i="1" dirty="0">
                <a:solidFill>
                  <a:schemeClr val="tx1"/>
                </a:solidFill>
              </a:rPr>
              <a:t>Soziales Lernen </a:t>
            </a:r>
            <a:r>
              <a:rPr sz="2000" dirty="0">
                <a:solidFill>
                  <a:schemeClr val="tx1"/>
                </a:solidFill>
              </a:rPr>
              <a:t>in allen Klassenstufen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/>
              <a:buChar char="•"/>
              <a:defRPr sz="2400"/>
            </a:pPr>
            <a:r>
              <a:rPr sz="2000" i="1" dirty="0">
                <a:solidFill>
                  <a:schemeClr val="tx1"/>
                </a:solidFill>
              </a:rPr>
              <a:t>Lebenspraktischer</a:t>
            </a:r>
            <a:r>
              <a:rPr sz="2000" dirty="0">
                <a:solidFill>
                  <a:schemeClr val="tx1"/>
                </a:solidFill>
              </a:rPr>
              <a:t> </a:t>
            </a:r>
            <a:r>
              <a:rPr sz="2000" i="1" dirty="0">
                <a:solidFill>
                  <a:schemeClr val="tx1"/>
                </a:solidFill>
              </a:rPr>
              <a:t>Unterricht</a:t>
            </a:r>
          </a:p>
        </p:txBody>
      </p:sp>
      <p:grpSp>
        <p:nvGrpSpPr>
          <p:cNvPr id="6" name="Grafik 5"/>
          <p:cNvGrpSpPr/>
          <p:nvPr/>
        </p:nvGrpSpPr>
        <p:grpSpPr>
          <a:xfrm>
            <a:off x="9271000" y="0"/>
            <a:ext cx="2921001" cy="1816100"/>
            <a:chOff x="0" y="0"/>
            <a:chExt cx="2921000" cy="1816100"/>
          </a:xfrm>
        </p:grpSpPr>
        <p:sp>
          <p:nvSpPr>
            <p:cNvPr id="7" name="Rechteck"/>
            <p:cNvSpPr/>
            <p:nvPr/>
          </p:nvSpPr>
          <p:spPr>
            <a:xfrm>
              <a:off x="0" y="0"/>
              <a:ext cx="2921000" cy="1816100"/>
            </a:xfrm>
            <a:prstGeom prst="rect">
              <a:avLst/>
            </a:prstGeom>
            <a:gradFill flip="none" rotWithShape="1">
              <a:gsLst>
                <a:gs pos="6000">
                  <a:srgbClr val="FEF3F0"/>
                </a:gs>
                <a:gs pos="26000">
                  <a:srgbClr val="F9C3B4"/>
                </a:gs>
                <a:gs pos="74000">
                  <a:srgbClr val="F39277"/>
                </a:gs>
                <a:gs pos="83000">
                  <a:srgbClr val="F39277"/>
                </a:gs>
                <a:gs pos="100000">
                  <a:srgbClr val="F7B6A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8" name="image3.tif" descr="image3.t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921000" cy="1816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9" name="Grafik 4" descr="Grafi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94387" y="5349883"/>
            <a:ext cx="950626" cy="9207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officeArt object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866" y="159568"/>
            <a:ext cx="4330700" cy="8509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592" y="3381556"/>
            <a:ext cx="4201514" cy="236011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3. Berufsorientieru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3600" dirty="0"/>
              <a:t>3. Berufsorientierung</a:t>
            </a:r>
          </a:p>
        </p:txBody>
      </p:sp>
      <p:sp>
        <p:nvSpPr>
          <p:cNvPr id="144" name="Die Schülerinnen und Schüler können an unsere Schule den Hauptschulabschluss, den Qualifizierten…"/>
          <p:cNvSpPr txBox="1"/>
          <p:nvPr/>
        </p:nvSpPr>
        <p:spPr>
          <a:xfrm>
            <a:off x="1181346" y="1921810"/>
            <a:ext cx="9670098" cy="4185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sz="1400" dirty="0"/>
              <a:t>Die Schülerinnen und Schüler können an </a:t>
            </a:r>
            <a:r>
              <a:rPr sz="1400" dirty="0" err="1"/>
              <a:t>unsere</a:t>
            </a:r>
            <a:r>
              <a:rPr lang="de-DE" sz="1400" dirty="0"/>
              <a:t>r</a:t>
            </a:r>
            <a:r>
              <a:rPr sz="1400" dirty="0"/>
              <a:t> Schule den </a:t>
            </a:r>
            <a:r>
              <a:rPr sz="1400" b="1" dirty="0"/>
              <a:t>Hauptschulabschluss</a:t>
            </a:r>
            <a:r>
              <a:rPr sz="1400" dirty="0"/>
              <a:t>, den </a:t>
            </a:r>
            <a:r>
              <a:rPr sz="1400" b="1" dirty="0" err="1"/>
              <a:t>Qualifizier</a:t>
            </a:r>
            <a:r>
              <a:rPr lang="de-DE" sz="1400" b="1" dirty="0"/>
              <a:t>enden </a:t>
            </a:r>
            <a:r>
              <a:rPr sz="1400" b="1" dirty="0"/>
              <a:t>Hauptschulabschluss </a:t>
            </a:r>
            <a:r>
              <a:rPr sz="1400" dirty="0"/>
              <a:t>sowie den </a:t>
            </a:r>
            <a:r>
              <a:rPr sz="1400" b="1" dirty="0"/>
              <a:t>Realschulabschluss</a:t>
            </a:r>
            <a:r>
              <a:rPr sz="1400" dirty="0"/>
              <a:t> erwerben. </a:t>
            </a:r>
            <a:endParaRPr lang="de-DE" sz="1400" dirty="0"/>
          </a:p>
          <a:p>
            <a:endParaRPr sz="1400" dirty="0"/>
          </a:p>
          <a:p>
            <a:pPr>
              <a:defRPr sz="1200" b="1"/>
            </a:pPr>
            <a:r>
              <a:rPr sz="1400" dirty="0"/>
              <a:t>Berufswahlkonzept</a:t>
            </a:r>
          </a:p>
          <a:p>
            <a:pPr>
              <a:defRPr sz="1200" b="1"/>
            </a:pPr>
            <a:endParaRPr sz="1400" dirty="0"/>
          </a:p>
          <a:p>
            <a:pPr>
              <a:defRPr sz="1200"/>
            </a:pPr>
            <a:r>
              <a:rPr sz="1400" dirty="0"/>
              <a:t>Klassenstufe 5/6</a:t>
            </a:r>
            <a:r>
              <a:rPr lang="de-DE" sz="1400" dirty="0"/>
              <a:t>	</a:t>
            </a:r>
            <a:r>
              <a:rPr sz="1400" dirty="0"/>
              <a:t>- Selbsteinschätzung/Kompetenzentwicklung</a:t>
            </a:r>
          </a:p>
          <a:p>
            <a:pPr>
              <a:defRPr sz="1200"/>
            </a:pPr>
            <a:r>
              <a:rPr sz="1400" dirty="0"/>
              <a:t>Klassenstufe 7</a:t>
            </a:r>
            <a:r>
              <a:rPr lang="de-DE" sz="1400" dirty="0"/>
              <a:t>	</a:t>
            </a:r>
            <a:r>
              <a:rPr sz="1400" dirty="0"/>
              <a:t>- Berufsorientierung und Berufserprobung I</a:t>
            </a:r>
          </a:p>
          <a:p>
            <a:pPr>
              <a:defRPr sz="1200"/>
            </a:pPr>
            <a:r>
              <a:rPr sz="1400" dirty="0"/>
              <a:t>Klassenstufe 8	- Berufsorientierung und Berufserprobung II</a:t>
            </a:r>
          </a:p>
          <a:p>
            <a:pPr>
              <a:defRPr sz="1200"/>
            </a:pPr>
            <a:r>
              <a:rPr sz="1400" dirty="0"/>
              <a:t>Klassenstufe 9	- Bewerbungsprozess</a:t>
            </a:r>
          </a:p>
          <a:p>
            <a:pPr>
              <a:defRPr sz="1200"/>
            </a:pPr>
            <a:r>
              <a:rPr sz="1400" dirty="0"/>
              <a:t>Klassenstufe 10</a:t>
            </a:r>
            <a:r>
              <a:rPr lang="de-DE" sz="1400" dirty="0"/>
              <a:t>	</a:t>
            </a:r>
            <a:r>
              <a:rPr sz="1400" dirty="0"/>
              <a:t>- Realisierungsphase </a:t>
            </a:r>
          </a:p>
          <a:p>
            <a:pPr>
              <a:defRPr sz="1200"/>
            </a:pPr>
            <a:endParaRPr sz="1400" dirty="0"/>
          </a:p>
          <a:p>
            <a:pPr>
              <a:defRPr sz="1200"/>
            </a:pPr>
            <a:r>
              <a:rPr sz="1400" dirty="0"/>
              <a:t>Ab Klassenstufe 9 und 10 gibt es ein individuelles Angebot für die S</a:t>
            </a:r>
            <a:r>
              <a:rPr lang="de-DE" sz="1400" dirty="0" err="1"/>
              <a:t>chülerinnen</a:t>
            </a:r>
            <a:r>
              <a:rPr lang="de-DE" sz="1400" dirty="0"/>
              <a:t> und Schüler</a:t>
            </a:r>
            <a:r>
              <a:rPr sz="1400" dirty="0"/>
              <a:t> </a:t>
            </a:r>
            <a:r>
              <a:rPr lang="de-DE" sz="1400" dirty="0"/>
              <a:t>durch:</a:t>
            </a:r>
          </a:p>
          <a:p>
            <a:pPr marL="285750" indent="-285750">
              <a:buFont typeface="Arial"/>
              <a:buChar char="•"/>
              <a:defRPr sz="1200"/>
            </a:pPr>
            <a:r>
              <a:rPr sz="1400" dirty="0"/>
              <a:t>die Beratung</a:t>
            </a:r>
            <a:r>
              <a:rPr lang="de-DE" sz="1400" dirty="0"/>
              <a:t> der Arbeitsagentur (Frau Wedekind) in der Schule</a:t>
            </a:r>
          </a:p>
          <a:p>
            <a:pPr marL="285750" indent="-285750">
              <a:buFont typeface="Arial"/>
              <a:buChar char="•"/>
              <a:defRPr sz="1200"/>
            </a:pPr>
            <a:r>
              <a:rPr lang="de-DE" sz="1400" dirty="0"/>
              <a:t>das </a:t>
            </a:r>
            <a:r>
              <a:rPr sz="1400" dirty="0"/>
              <a:t>Erstellen bzw. Erarbeiten von Bewerbungen</a:t>
            </a:r>
            <a:r>
              <a:rPr lang="de-DE" sz="1400" dirty="0"/>
              <a:t> mit Hilfe des verantwortlichen Pädagogen der Berufsorientierung </a:t>
            </a:r>
          </a:p>
          <a:p>
            <a:pPr marL="285750" indent="-285750">
              <a:buFont typeface="Arial"/>
              <a:buChar char="•"/>
              <a:defRPr sz="1200"/>
            </a:pPr>
            <a:r>
              <a:rPr sz="1400" dirty="0"/>
              <a:t>das Besprechen weiterer Themen der Zukunftsplanung mit dem Beratungslehrer</a:t>
            </a:r>
            <a:endParaRPr lang="de-DE" sz="1400" dirty="0"/>
          </a:p>
          <a:p>
            <a:pPr marL="285750" indent="-285750">
              <a:buFont typeface="Arial"/>
              <a:buChar char="•"/>
              <a:defRPr sz="1200"/>
            </a:pPr>
            <a:r>
              <a:rPr lang="de-DE" sz="1400" dirty="0"/>
              <a:t>Bewerbungstrainings mit unseren Kooperationspartner </a:t>
            </a:r>
            <a:r>
              <a:rPr lang="de-DE" sz="1400" dirty="0" err="1"/>
              <a:t>ContiTech</a:t>
            </a:r>
            <a:r>
              <a:rPr lang="de-DE" sz="1400" dirty="0"/>
              <a:t> Waltershausen</a:t>
            </a:r>
            <a:endParaRPr sz="1400" dirty="0"/>
          </a:p>
          <a:p>
            <a:pPr>
              <a:defRPr sz="1200"/>
            </a:pPr>
            <a:endParaRPr lang="de-DE" sz="1400" dirty="0"/>
          </a:p>
          <a:p>
            <a:pPr>
              <a:defRPr sz="1200"/>
            </a:pPr>
            <a:r>
              <a:rPr lang="de-DE" sz="1400" dirty="0"/>
              <a:t>Bei entsprechenden Leistungen kann nach erfolgreichem Bestehen des Realschulabschlusses auch der Übertritt an ein Gymnasium erfolgen und nach drei weiteren Schuljahren dort das (Fach-)Abitur erlangt werden. </a:t>
            </a:r>
            <a:endParaRPr sz="1400" dirty="0"/>
          </a:p>
        </p:txBody>
      </p:sp>
      <p:grpSp>
        <p:nvGrpSpPr>
          <p:cNvPr id="5" name="Grafik 5"/>
          <p:cNvGrpSpPr/>
          <p:nvPr/>
        </p:nvGrpSpPr>
        <p:grpSpPr>
          <a:xfrm>
            <a:off x="9271000" y="0"/>
            <a:ext cx="2921001" cy="1816100"/>
            <a:chOff x="0" y="0"/>
            <a:chExt cx="2921000" cy="1816100"/>
          </a:xfrm>
        </p:grpSpPr>
        <p:sp>
          <p:nvSpPr>
            <p:cNvPr id="6" name="Rechteck"/>
            <p:cNvSpPr/>
            <p:nvPr/>
          </p:nvSpPr>
          <p:spPr>
            <a:xfrm>
              <a:off x="0" y="0"/>
              <a:ext cx="2921000" cy="1816100"/>
            </a:xfrm>
            <a:prstGeom prst="rect">
              <a:avLst/>
            </a:prstGeom>
            <a:gradFill flip="none" rotWithShape="1">
              <a:gsLst>
                <a:gs pos="6000">
                  <a:srgbClr val="FEF3F0"/>
                </a:gs>
                <a:gs pos="26000">
                  <a:srgbClr val="F9C3B4"/>
                </a:gs>
                <a:gs pos="74000">
                  <a:srgbClr val="F39277"/>
                </a:gs>
                <a:gs pos="83000">
                  <a:srgbClr val="F39277"/>
                </a:gs>
                <a:gs pos="100000">
                  <a:srgbClr val="F7B6A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7" name="image3.tif" descr="image3.t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921000" cy="1816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" name="Grafik 4" descr="Grafi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94387" y="5349883"/>
            <a:ext cx="950626" cy="920743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officeArt object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865" y="159568"/>
            <a:ext cx="4330700" cy="8509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3. Berufsorientieru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3600" dirty="0"/>
              <a:t>3. Berufsorientierung</a:t>
            </a:r>
            <a:r>
              <a:rPr lang="de-DE" sz="3600" dirty="0"/>
              <a:t> - Kooperationspartner</a:t>
            </a:r>
            <a:endParaRPr sz="3600" dirty="0"/>
          </a:p>
        </p:txBody>
      </p:sp>
      <p:sp>
        <p:nvSpPr>
          <p:cNvPr id="147" name="Kooperationspartner - Berufsorientierung…"/>
          <p:cNvSpPr txBox="1"/>
          <p:nvPr/>
        </p:nvSpPr>
        <p:spPr>
          <a:xfrm>
            <a:off x="1202536" y="1808479"/>
            <a:ext cx="8816353" cy="3170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sz="1200"/>
            </a:pPr>
            <a:r>
              <a:rPr sz="2000" dirty="0"/>
              <a:t>Agentur für Arbeit Gotha</a:t>
            </a:r>
          </a:p>
          <a:p>
            <a:pPr marL="342900" indent="-342900">
              <a:buSzPct val="100000"/>
              <a:buFont typeface="Arial"/>
              <a:buChar char="•"/>
              <a:defRPr sz="1200"/>
            </a:pPr>
            <a:r>
              <a:rPr sz="2000" dirty="0"/>
              <a:t>Netzwerk Berufswahlsiegel</a:t>
            </a:r>
          </a:p>
          <a:p>
            <a:pPr marL="342900" indent="-342900">
              <a:buSzPct val="100000"/>
              <a:buFont typeface="Arial"/>
              <a:buChar char="•"/>
              <a:defRPr sz="1200"/>
            </a:pPr>
            <a:r>
              <a:rPr sz="2000" dirty="0"/>
              <a:t>Evangelisches Kinder- und Jugendwerk Gotha</a:t>
            </a:r>
          </a:p>
          <a:p>
            <a:pPr marL="342900" indent="-342900">
              <a:buSzPct val="100000"/>
              <a:buFont typeface="Arial"/>
              <a:buChar char="•"/>
              <a:defRPr sz="1200"/>
            </a:pPr>
            <a:r>
              <a:rPr sz="2000" dirty="0"/>
              <a:t>FöBi Gotha</a:t>
            </a:r>
          </a:p>
          <a:p>
            <a:pPr marL="342900" indent="-342900">
              <a:buSzPct val="100000"/>
              <a:buFont typeface="Arial"/>
              <a:buChar char="•"/>
              <a:defRPr sz="1200"/>
            </a:pPr>
            <a:r>
              <a:rPr sz="2000" dirty="0"/>
              <a:t>JTJ Sonneborn Industrie GmbH (Velux)</a:t>
            </a:r>
          </a:p>
          <a:p>
            <a:pPr marL="342900" indent="-342900">
              <a:buSzPct val="100000"/>
              <a:buFont typeface="Arial"/>
              <a:buChar char="•"/>
              <a:defRPr sz="1200"/>
            </a:pPr>
            <a:r>
              <a:rPr sz="2000" dirty="0"/>
              <a:t>ContiTech Waltershausen</a:t>
            </a:r>
          </a:p>
          <a:p>
            <a:pPr marL="342900" indent="-342900">
              <a:buSzPct val="100000"/>
              <a:buFont typeface="Arial"/>
              <a:buChar char="•"/>
              <a:defRPr sz="1200"/>
            </a:pPr>
            <a:r>
              <a:rPr sz="2000" dirty="0" err="1"/>
              <a:t>Universität</a:t>
            </a:r>
            <a:r>
              <a:rPr sz="2000" dirty="0"/>
              <a:t> Erfurt</a:t>
            </a:r>
          </a:p>
          <a:p>
            <a:pPr marL="342900" indent="-342900">
              <a:buSzPct val="100000"/>
              <a:buFont typeface="Arial"/>
              <a:buChar char="•"/>
              <a:defRPr sz="1200"/>
            </a:pPr>
            <a:r>
              <a:rPr sz="2000" dirty="0" err="1"/>
              <a:t>Stadtbibliothek</a:t>
            </a:r>
            <a:r>
              <a:rPr sz="2000" dirty="0"/>
              <a:t> Gotha</a:t>
            </a:r>
          </a:p>
          <a:p>
            <a:pPr marL="342900" indent="-342900">
              <a:buSzPct val="100000"/>
              <a:buFont typeface="Arial"/>
              <a:buChar char="•"/>
              <a:defRPr sz="1200"/>
            </a:pPr>
            <a:r>
              <a:rPr sz="2000" dirty="0"/>
              <a:t>Sparkasse Gotha</a:t>
            </a:r>
            <a:endParaRPr lang="de-DE" sz="2000" dirty="0"/>
          </a:p>
          <a:p>
            <a:pPr marL="342900" indent="-342900">
              <a:buSzPct val="100000"/>
              <a:buFont typeface="Arial"/>
              <a:buChar char="•"/>
              <a:defRPr sz="1200"/>
            </a:pPr>
            <a:r>
              <a:rPr sz="2000" dirty="0"/>
              <a:t>Airleben Gotha</a:t>
            </a:r>
          </a:p>
        </p:txBody>
      </p:sp>
      <p:grpSp>
        <p:nvGrpSpPr>
          <p:cNvPr id="5" name="Grafik 5"/>
          <p:cNvGrpSpPr/>
          <p:nvPr/>
        </p:nvGrpSpPr>
        <p:grpSpPr>
          <a:xfrm>
            <a:off x="9271000" y="0"/>
            <a:ext cx="2921001" cy="1816100"/>
            <a:chOff x="0" y="0"/>
            <a:chExt cx="2921000" cy="1816100"/>
          </a:xfrm>
        </p:grpSpPr>
        <p:sp>
          <p:nvSpPr>
            <p:cNvPr id="6" name="Rechteck"/>
            <p:cNvSpPr/>
            <p:nvPr/>
          </p:nvSpPr>
          <p:spPr>
            <a:xfrm>
              <a:off x="0" y="0"/>
              <a:ext cx="2921000" cy="1816100"/>
            </a:xfrm>
            <a:prstGeom prst="rect">
              <a:avLst/>
            </a:prstGeom>
            <a:gradFill flip="none" rotWithShape="1">
              <a:gsLst>
                <a:gs pos="6000">
                  <a:srgbClr val="FEF3F0"/>
                </a:gs>
                <a:gs pos="26000">
                  <a:srgbClr val="F9C3B4"/>
                </a:gs>
                <a:gs pos="74000">
                  <a:srgbClr val="F39277"/>
                </a:gs>
                <a:gs pos="83000">
                  <a:srgbClr val="F39277"/>
                </a:gs>
                <a:gs pos="100000">
                  <a:srgbClr val="F7B6A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7" name="image3.tif" descr="image3.t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921000" cy="1816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" name="Grafik 4" descr="Grafi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94387" y="5349883"/>
            <a:ext cx="950626" cy="920743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officeArt object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866" y="173374"/>
            <a:ext cx="4330700" cy="8509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275" y="2196867"/>
            <a:ext cx="3874987" cy="290624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4. Anmeldu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3600" dirty="0"/>
              <a:t>4. Anmeldung</a:t>
            </a:r>
          </a:p>
        </p:txBody>
      </p:sp>
      <p:grpSp>
        <p:nvGrpSpPr>
          <p:cNvPr id="5" name="Grafik 5"/>
          <p:cNvGrpSpPr/>
          <p:nvPr/>
        </p:nvGrpSpPr>
        <p:grpSpPr>
          <a:xfrm>
            <a:off x="9271000" y="0"/>
            <a:ext cx="2921001" cy="1816100"/>
            <a:chOff x="0" y="0"/>
            <a:chExt cx="2921000" cy="1816100"/>
          </a:xfrm>
        </p:grpSpPr>
        <p:sp>
          <p:nvSpPr>
            <p:cNvPr id="6" name="Rechteck"/>
            <p:cNvSpPr/>
            <p:nvPr/>
          </p:nvSpPr>
          <p:spPr>
            <a:xfrm>
              <a:off x="0" y="0"/>
              <a:ext cx="2921000" cy="1816100"/>
            </a:xfrm>
            <a:prstGeom prst="rect">
              <a:avLst/>
            </a:prstGeom>
            <a:gradFill flip="none" rotWithShape="1">
              <a:gsLst>
                <a:gs pos="6000">
                  <a:srgbClr val="FEF3F0"/>
                </a:gs>
                <a:gs pos="26000">
                  <a:srgbClr val="F9C3B4"/>
                </a:gs>
                <a:gs pos="74000">
                  <a:srgbClr val="F39277"/>
                </a:gs>
                <a:gs pos="83000">
                  <a:srgbClr val="F39277"/>
                </a:gs>
                <a:gs pos="100000">
                  <a:srgbClr val="F7B6A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7" name="image3.tif" descr="image3.t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921000" cy="1816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" name="Grafik 4" descr="Grafi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94387" y="5349883"/>
            <a:ext cx="950626" cy="92074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feld 1"/>
          <p:cNvSpPr txBox="1"/>
          <p:nvPr/>
        </p:nvSpPr>
        <p:spPr>
          <a:xfrm>
            <a:off x="3160889" y="3019778"/>
            <a:ext cx="9233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097280" y="1960357"/>
            <a:ext cx="9725942" cy="412153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de-DE" sz="1600" dirty="0">
                <a:latin typeface="Calibri"/>
                <a:ea typeface="ＭＳ 明朝"/>
                <a:cs typeface="Times New Roman"/>
              </a:rPr>
              <a:t>Eine s</a:t>
            </a:r>
            <a:r>
              <a:rPr lang="de-DE" sz="1600" dirty="0">
                <a:effectLst/>
                <a:latin typeface="Calibri"/>
                <a:ea typeface="ＭＳ 明朝"/>
                <a:cs typeface="Times New Roman"/>
              </a:rPr>
              <a:t>chriftliche Anmeldung kann bis zum 1. März 2021 per Post erfolgen.</a:t>
            </a:r>
            <a:endParaRPr lang="de-DE" sz="1600" dirty="0">
              <a:effectLst/>
              <a:ea typeface="ＭＳ 明朝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Arial"/>
              <a:buChar char="•"/>
              <a:tabLst>
                <a:tab pos="228600" algn="l"/>
                <a:tab pos="914400" algn="l"/>
              </a:tabLst>
            </a:pPr>
            <a:r>
              <a:rPr lang="de-DE" sz="1600" u="sng" dirty="0">
                <a:latin typeface="Calibri"/>
                <a:ea typeface="ＭＳ 明朝"/>
                <a:cs typeface="Times New Roman"/>
              </a:rPr>
              <a:t>B</a:t>
            </a:r>
            <a:r>
              <a:rPr lang="de-DE" sz="1600" u="sng" dirty="0">
                <a:effectLst/>
                <a:latin typeface="Calibri"/>
                <a:ea typeface="ＭＳ 明朝"/>
                <a:cs typeface="Times New Roman"/>
              </a:rPr>
              <a:t>enötigte Unterlagen:</a:t>
            </a:r>
            <a:endParaRPr lang="de-DE" sz="1600" u="sng" dirty="0">
              <a:effectLst/>
              <a:ea typeface="ＭＳ 明朝"/>
              <a:cs typeface="Times New Roman"/>
            </a:endParaRPr>
          </a:p>
          <a:p>
            <a:pPr marL="342900" lvl="3" indent="-342900">
              <a:buFont typeface="Wingdings" charset="2"/>
              <a:buChar char=""/>
              <a:tabLst>
                <a:tab pos="914400" algn="l"/>
              </a:tabLst>
            </a:pPr>
            <a:r>
              <a:rPr lang="de-DE" sz="1600" dirty="0">
                <a:effectLst/>
                <a:latin typeface="Calibri"/>
                <a:ea typeface="ＭＳ 明朝"/>
                <a:cs typeface="Times New Roman"/>
              </a:rPr>
              <a:t>Endjahreszeugnis Klasse 3 in Kopie</a:t>
            </a:r>
            <a:endParaRPr lang="de-DE" sz="1600" dirty="0">
              <a:effectLst/>
              <a:ea typeface="ＭＳ 明朝"/>
              <a:cs typeface="Times New Roman"/>
            </a:endParaRPr>
          </a:p>
          <a:p>
            <a:pPr marL="342900" lvl="1" indent="-342900">
              <a:buFont typeface="Wingdings"/>
              <a:buChar char=""/>
              <a:tabLst>
                <a:tab pos="914400" algn="l"/>
              </a:tabLst>
            </a:pPr>
            <a:r>
              <a:rPr lang="de-DE" sz="1600" dirty="0">
                <a:effectLst/>
                <a:latin typeface="Calibri"/>
                <a:ea typeface="ＭＳ 明朝"/>
                <a:cs typeface="Times New Roman"/>
              </a:rPr>
              <a:t>Anmeldeformular (</a:t>
            </a:r>
            <a:r>
              <a:rPr lang="de-DE" sz="1600" dirty="0" smtClean="0">
                <a:effectLst/>
                <a:latin typeface="Calibri"/>
                <a:ea typeface="ＭＳ 明朝"/>
                <a:cs typeface="Times New Roman"/>
              </a:rPr>
              <a:t>www.evangelische-regelschule.de</a:t>
            </a:r>
            <a:r>
              <a:rPr lang="de-DE" sz="1600" dirty="0">
                <a:effectLst/>
                <a:latin typeface="Calibri"/>
                <a:ea typeface="ＭＳ 明朝"/>
                <a:cs typeface="Times New Roman"/>
              </a:rPr>
              <a:t>)</a:t>
            </a:r>
            <a:endParaRPr lang="de-DE" sz="1600" dirty="0">
              <a:effectLst/>
              <a:ea typeface="ＭＳ 明朝"/>
              <a:cs typeface="Times New Roman"/>
            </a:endParaRPr>
          </a:p>
          <a:p>
            <a:pPr marL="342900" lvl="1" indent="-342900">
              <a:buFont typeface="Wingdings"/>
              <a:buChar char=""/>
              <a:tabLst>
                <a:tab pos="457200" algn="l"/>
                <a:tab pos="914400" algn="l"/>
              </a:tabLst>
            </a:pPr>
            <a:r>
              <a:rPr lang="de-DE" sz="1600" dirty="0">
                <a:effectLst/>
                <a:latin typeface="Calibri"/>
                <a:ea typeface="ＭＳ 明朝"/>
                <a:cs typeface="Times New Roman"/>
              </a:rPr>
              <a:t>Gutachten bei (sonder-)pädagogischem Förderbedarf</a:t>
            </a:r>
            <a:endParaRPr lang="de-DE" sz="1600" dirty="0">
              <a:effectLst/>
              <a:ea typeface="ＭＳ 明朝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Arial" pitchFamily="34" charset="0"/>
              <a:buChar char="•"/>
              <a:tabLst>
                <a:tab pos="457200" algn="l"/>
                <a:tab pos="914400" algn="l"/>
              </a:tabLst>
            </a:pPr>
            <a:r>
              <a:rPr lang="de-DE" sz="1600" dirty="0">
                <a:latin typeface="Calibri"/>
                <a:ea typeface="ＭＳ 明朝"/>
                <a:cs typeface="Times New Roman"/>
              </a:rPr>
              <a:t>B</a:t>
            </a:r>
            <a:r>
              <a:rPr lang="de-DE" sz="1600" dirty="0">
                <a:effectLst/>
                <a:latin typeface="Calibri"/>
                <a:ea typeface="ＭＳ 明朝"/>
                <a:cs typeface="Times New Roman"/>
              </a:rPr>
              <a:t>ei Fragen stehen wir gern per Mail zur Verfügung (</a:t>
            </a:r>
            <a:r>
              <a:rPr lang="de-DE" sz="1600" u="sng" dirty="0">
                <a:solidFill>
                  <a:srgbClr val="0000FF"/>
                </a:solidFill>
                <a:effectLst/>
                <a:latin typeface="Calibri"/>
                <a:ea typeface="ＭＳ 明朝"/>
                <a:cs typeface="Times New Roman"/>
                <a:hlinkClick r:id="rId4"/>
              </a:rPr>
              <a:t>info@evangelische-regelschule.de</a:t>
            </a:r>
            <a:r>
              <a:rPr lang="de-DE" sz="1600" dirty="0">
                <a:effectLst/>
                <a:latin typeface="Calibri"/>
                <a:ea typeface="ＭＳ 明朝"/>
                <a:cs typeface="Times New Roman"/>
              </a:rPr>
              <a:t>). </a:t>
            </a:r>
            <a:r>
              <a:rPr lang="de-DE" sz="1600" dirty="0">
                <a:latin typeface="Calibri"/>
                <a:ea typeface="ＭＳ 明朝"/>
                <a:cs typeface="Times New Roman"/>
              </a:rPr>
              <a:t>B</a:t>
            </a:r>
            <a:r>
              <a:rPr lang="de-DE" sz="1600" dirty="0">
                <a:effectLst/>
                <a:latin typeface="Calibri"/>
                <a:ea typeface="ＭＳ 明朝"/>
                <a:cs typeface="Times New Roman"/>
              </a:rPr>
              <a:t>itte geben Sie den Betreff „Übergang Klasse 5“ an.</a:t>
            </a:r>
            <a:endParaRPr lang="de-DE" sz="1600" dirty="0">
              <a:effectLst/>
              <a:ea typeface="ＭＳ 明朝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Arial" pitchFamily="34" charset="0"/>
              <a:buChar char="•"/>
              <a:tabLst>
                <a:tab pos="457200" algn="l"/>
                <a:tab pos="914400" algn="l"/>
              </a:tabLst>
            </a:pPr>
            <a:r>
              <a:rPr lang="de-DE" sz="1600" dirty="0">
                <a:latin typeface="Calibri"/>
                <a:ea typeface="ＭＳ 明朝"/>
                <a:cs typeface="Times New Roman"/>
              </a:rPr>
              <a:t>S</a:t>
            </a:r>
            <a:r>
              <a:rPr lang="de-DE" sz="1600" dirty="0">
                <a:effectLst/>
                <a:latin typeface="Calibri"/>
                <a:ea typeface="ＭＳ 明朝"/>
                <a:cs typeface="Times New Roman"/>
              </a:rPr>
              <a:t>ie erhalten ein </a:t>
            </a:r>
            <a:r>
              <a:rPr lang="de-DE" sz="1600" dirty="0" err="1">
                <a:effectLst/>
                <a:latin typeface="Calibri"/>
                <a:ea typeface="ＭＳ 明朝"/>
                <a:cs typeface="Times New Roman"/>
              </a:rPr>
              <a:t>Bestätigungsschreiben</a:t>
            </a:r>
            <a:r>
              <a:rPr lang="de-DE" sz="1600" dirty="0">
                <a:effectLst/>
                <a:latin typeface="Calibri"/>
                <a:ea typeface="ＭＳ 明朝"/>
                <a:cs typeface="Times New Roman"/>
              </a:rPr>
              <a:t> bis zum 15. März 2021. </a:t>
            </a:r>
            <a:endParaRPr lang="de-DE" sz="1600" dirty="0">
              <a:effectLst/>
              <a:ea typeface="ＭＳ 明朝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Arial" pitchFamily="34" charset="0"/>
              <a:buChar char="•"/>
              <a:tabLst>
                <a:tab pos="457200" algn="l"/>
                <a:tab pos="914400" algn="l"/>
              </a:tabLst>
            </a:pPr>
            <a:r>
              <a:rPr lang="de-DE" sz="1600" u="sng" dirty="0">
                <a:latin typeface="Calibri"/>
                <a:ea typeface="ＭＳ 明朝"/>
                <a:cs typeface="Times New Roman"/>
              </a:rPr>
              <a:t>B</a:t>
            </a:r>
            <a:r>
              <a:rPr lang="de-DE" sz="1600" u="sng" dirty="0">
                <a:effectLst/>
                <a:latin typeface="Calibri"/>
                <a:ea typeface="ＭＳ 明朝"/>
                <a:cs typeface="Times New Roman"/>
              </a:rPr>
              <a:t>ei einer Zusage enthält der Brief:</a:t>
            </a:r>
            <a:endParaRPr lang="de-DE" sz="1600" u="sng" dirty="0">
              <a:effectLst/>
              <a:ea typeface="ＭＳ 明朝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"/>
              <a:tabLst>
                <a:tab pos="457200" algn="l"/>
              </a:tabLst>
            </a:pPr>
            <a:r>
              <a:rPr lang="de-DE" sz="1600" dirty="0">
                <a:effectLst/>
                <a:latin typeface="Calibri"/>
                <a:ea typeface="ＭＳ 明朝"/>
                <a:cs typeface="Times New Roman"/>
              </a:rPr>
              <a:t>Schulvertrag in doppelter Ausführung (1x ausgefüllt zurückschicken)</a:t>
            </a:r>
            <a:endParaRPr lang="de-DE" sz="1600" dirty="0">
              <a:effectLst/>
              <a:ea typeface="ＭＳ 明朝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"/>
              <a:tabLst>
                <a:tab pos="457200" algn="l"/>
              </a:tabLst>
            </a:pPr>
            <a:r>
              <a:rPr lang="de-DE" sz="1600" dirty="0">
                <a:effectLst/>
                <a:latin typeface="Calibri"/>
                <a:ea typeface="ＭＳ 明朝"/>
                <a:cs typeface="Times New Roman"/>
              </a:rPr>
              <a:t>SEPA-Lastschriftmandat (Schulgeld beträgt 125 €/Monat) </a:t>
            </a:r>
            <a:endParaRPr lang="de-DE" sz="1600" dirty="0">
              <a:effectLst/>
              <a:ea typeface="ＭＳ 明朝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"/>
              <a:tabLst>
                <a:tab pos="457200" algn="l"/>
              </a:tabLst>
            </a:pPr>
            <a:r>
              <a:rPr lang="de-DE" sz="1600" dirty="0" err="1">
                <a:effectLst/>
                <a:latin typeface="Calibri"/>
                <a:ea typeface="ＭＳ 明朝"/>
                <a:cs typeface="Times New Roman"/>
              </a:rPr>
              <a:t>Bücherzettel</a:t>
            </a:r>
            <a:r>
              <a:rPr lang="de-DE" sz="1600" dirty="0">
                <a:effectLst/>
                <a:latin typeface="Calibri"/>
                <a:ea typeface="ＭＳ 明朝"/>
                <a:cs typeface="Times New Roman"/>
              </a:rPr>
              <a:t>, Materialliste</a:t>
            </a:r>
            <a:endParaRPr lang="de-DE" sz="1600" dirty="0">
              <a:effectLst/>
              <a:ea typeface="ＭＳ 明朝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"/>
              <a:tabLst>
                <a:tab pos="457200" algn="l"/>
              </a:tabLst>
            </a:pPr>
            <a:r>
              <a:rPr lang="de-DE" sz="1600" dirty="0">
                <a:effectLst/>
                <a:latin typeface="Calibri"/>
                <a:ea typeface="ＭＳ 明朝"/>
                <a:cs typeface="Times New Roman"/>
              </a:rPr>
              <a:t>Anmeldung für unser Schulportal </a:t>
            </a:r>
            <a:r>
              <a:rPr lang="de-DE" sz="1600" dirty="0" err="1">
                <a:effectLst/>
                <a:latin typeface="Calibri"/>
                <a:ea typeface="ＭＳ 明朝"/>
                <a:cs typeface="Times New Roman"/>
              </a:rPr>
              <a:t>Edupage</a:t>
            </a:r>
            <a:endParaRPr lang="de-DE" sz="1600" dirty="0">
              <a:effectLst/>
              <a:ea typeface="ＭＳ 明朝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"/>
              <a:tabLst>
                <a:tab pos="457200" algn="l"/>
              </a:tabLst>
            </a:pPr>
            <a:r>
              <a:rPr lang="de-DE" sz="1600" dirty="0">
                <a:effectLst/>
                <a:latin typeface="Calibri"/>
                <a:ea typeface="ＭＳ 明朝"/>
                <a:cs typeface="Times New Roman"/>
              </a:rPr>
              <a:t>Formular für </a:t>
            </a:r>
            <a:r>
              <a:rPr lang="de-DE" sz="1600" dirty="0" err="1">
                <a:effectLst/>
                <a:latin typeface="Calibri"/>
                <a:ea typeface="ＭＳ 明朝"/>
                <a:cs typeface="Times New Roman"/>
              </a:rPr>
              <a:t>Mietra</a:t>
            </a:r>
            <a:r>
              <a:rPr lang="de-DE" sz="1600" dirty="0">
                <a:effectLst/>
                <a:latin typeface="Calibri"/>
                <a:ea typeface="ＭＳ 明朝"/>
                <a:cs typeface="Times New Roman"/>
              </a:rPr>
              <a:t>-Schließfach</a:t>
            </a:r>
            <a:endParaRPr lang="de-DE" sz="1600" dirty="0">
              <a:effectLst/>
              <a:ea typeface="ＭＳ 明朝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"/>
              <a:tabLst>
                <a:tab pos="457200" algn="l"/>
              </a:tabLst>
            </a:pPr>
            <a:r>
              <a:rPr lang="de-DE" sz="1600" dirty="0">
                <a:effectLst/>
                <a:latin typeface="Calibri"/>
                <a:ea typeface="ＭＳ 明朝"/>
                <a:cs typeface="Times New Roman"/>
              </a:rPr>
              <a:t>Anmeldeformular Essensanbieter Menü Express</a:t>
            </a:r>
            <a:endParaRPr lang="de-DE" sz="1600" dirty="0">
              <a:effectLst/>
              <a:ea typeface="ＭＳ 明朝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"/>
              <a:tabLst>
                <a:tab pos="457200" algn="l"/>
              </a:tabLst>
            </a:pPr>
            <a:r>
              <a:rPr lang="de-DE" sz="1600" dirty="0">
                <a:effectLst/>
                <a:latin typeface="Calibri"/>
                <a:ea typeface="ＭＳ 明朝"/>
                <a:cs typeface="Times New Roman"/>
              </a:rPr>
              <a:t>Belehrung Infektionsschutz</a:t>
            </a:r>
            <a:endParaRPr lang="de-DE" sz="1600" dirty="0">
              <a:effectLst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e-DE" sz="1600" dirty="0">
                <a:effectLst/>
                <a:ea typeface="ＭＳ 明朝"/>
                <a:cs typeface="Times New Roman"/>
              </a:rPr>
              <a:t> </a:t>
            </a:r>
          </a:p>
        </p:txBody>
      </p:sp>
      <p:pic>
        <p:nvPicPr>
          <p:cNvPr id="10" name="officeArt object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8473" y="159568"/>
            <a:ext cx="4330700" cy="8509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5. Neuba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3600" dirty="0"/>
              <a:t>5. </a:t>
            </a:r>
            <a:r>
              <a:rPr lang="de-DE" sz="3600" dirty="0"/>
              <a:t>Unser neues Schulgebäude</a:t>
            </a:r>
            <a:endParaRPr sz="3600" dirty="0"/>
          </a:p>
        </p:txBody>
      </p:sp>
      <p:grpSp>
        <p:nvGrpSpPr>
          <p:cNvPr id="4" name="Grafik 5"/>
          <p:cNvGrpSpPr/>
          <p:nvPr/>
        </p:nvGrpSpPr>
        <p:grpSpPr>
          <a:xfrm>
            <a:off x="9271000" y="0"/>
            <a:ext cx="2921001" cy="1816100"/>
            <a:chOff x="0" y="0"/>
            <a:chExt cx="2921000" cy="1816100"/>
          </a:xfrm>
        </p:grpSpPr>
        <p:sp>
          <p:nvSpPr>
            <p:cNvPr id="5" name="Rechteck"/>
            <p:cNvSpPr/>
            <p:nvPr/>
          </p:nvSpPr>
          <p:spPr>
            <a:xfrm>
              <a:off x="0" y="0"/>
              <a:ext cx="2921000" cy="1816100"/>
            </a:xfrm>
            <a:prstGeom prst="rect">
              <a:avLst/>
            </a:prstGeom>
            <a:gradFill flip="none" rotWithShape="1">
              <a:gsLst>
                <a:gs pos="6000">
                  <a:srgbClr val="FEF3F0"/>
                </a:gs>
                <a:gs pos="26000">
                  <a:srgbClr val="F9C3B4"/>
                </a:gs>
                <a:gs pos="74000">
                  <a:srgbClr val="F39277"/>
                </a:gs>
                <a:gs pos="83000">
                  <a:srgbClr val="F39277"/>
                </a:gs>
                <a:gs pos="100000">
                  <a:srgbClr val="F7B6A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6" name="image3.tif" descr="image3.t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921000" cy="1816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7" name="Grafik 4" descr="Grafi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94387" y="5349883"/>
            <a:ext cx="950626" cy="920743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officeArt object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60713" y="2084665"/>
            <a:ext cx="5618052" cy="393463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9" name="officeArt object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4669" y="173373"/>
            <a:ext cx="4330700" cy="8509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EF3F0"/>
            </a:gs>
            <a:gs pos="58000">
              <a:srgbClr val="F9C3B4"/>
            </a:gs>
            <a:gs pos="74000">
              <a:srgbClr val="F39277"/>
            </a:gs>
            <a:gs pos="83000">
              <a:srgbClr val="F39277"/>
            </a:gs>
            <a:gs pos="100000">
              <a:srgbClr val="F7B6A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tel 1"/>
          <p:cNvSpPr txBox="1">
            <a:spLocks noGrp="1"/>
          </p:cNvSpPr>
          <p:nvPr>
            <p:ph type="title" idx="4294967295"/>
          </p:nvPr>
        </p:nvSpPr>
        <p:spPr>
          <a:xfrm>
            <a:off x="157813" y="2839155"/>
            <a:ext cx="11887200" cy="204611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defRPr sz="3600" b="1"/>
            </a:pPr>
            <a:r>
              <a:rPr lang="de-DE" sz="3200" dirty="0"/>
              <a:t>Vielen Dank für Ihre Aufmerksamkeit!</a:t>
            </a:r>
            <a:br>
              <a:rPr lang="de-DE" sz="3200" dirty="0"/>
            </a:br>
            <a:r>
              <a:rPr lang="de-DE" sz="3200" dirty="0"/>
              <a:t/>
            </a:r>
            <a:br>
              <a:rPr lang="de-DE" sz="3200" dirty="0"/>
            </a:br>
            <a:r>
              <a:rPr lang="de-DE" sz="3200" dirty="0"/>
              <a:t>Für weitere Fragen stehen wir Ihnen gern per Mail und Zoomkonferenz  </a:t>
            </a:r>
            <a:br>
              <a:rPr lang="de-DE" sz="3200" dirty="0"/>
            </a:br>
            <a:r>
              <a:rPr lang="de-DE" sz="3200" dirty="0"/>
              <a:t>zur Verfügung.</a:t>
            </a:r>
          </a:p>
        </p:txBody>
      </p:sp>
      <p:pic>
        <p:nvPicPr>
          <p:cNvPr id="111" name="Grafik 4" descr="Grafi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94387" y="5349883"/>
            <a:ext cx="950626" cy="92074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4" name="Grafik 5"/>
          <p:cNvGrpSpPr/>
          <p:nvPr/>
        </p:nvGrpSpPr>
        <p:grpSpPr>
          <a:xfrm>
            <a:off x="9271000" y="0"/>
            <a:ext cx="2921000" cy="1816100"/>
            <a:chOff x="0" y="0"/>
            <a:chExt cx="2920999" cy="1816100"/>
          </a:xfrm>
        </p:grpSpPr>
        <p:sp>
          <p:nvSpPr>
            <p:cNvPr id="112" name="Rechteck"/>
            <p:cNvSpPr/>
            <p:nvPr/>
          </p:nvSpPr>
          <p:spPr>
            <a:xfrm>
              <a:off x="0" y="0"/>
              <a:ext cx="2921000" cy="1816100"/>
            </a:xfrm>
            <a:prstGeom prst="rect">
              <a:avLst/>
            </a:prstGeom>
            <a:gradFill flip="none" rotWithShape="1">
              <a:gsLst>
                <a:gs pos="6000">
                  <a:srgbClr val="FEF3F0"/>
                </a:gs>
                <a:gs pos="26000">
                  <a:srgbClr val="F9C3B4"/>
                </a:gs>
                <a:gs pos="74000">
                  <a:srgbClr val="F39277"/>
                </a:gs>
                <a:gs pos="83000">
                  <a:srgbClr val="F39277"/>
                </a:gs>
                <a:gs pos="100000">
                  <a:srgbClr val="F7B6A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113" name="image3.tif" descr="image3.t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921000" cy="1816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" name="officeArt object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7813" y="159568"/>
            <a:ext cx="4330700" cy="8509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56292644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Informationen zu unserer Schule"/>
          <p:cNvSpPr txBox="1">
            <a:spLocks noGrp="1"/>
          </p:cNvSpPr>
          <p:nvPr>
            <p:ph type="title"/>
          </p:nvPr>
        </p:nvSpPr>
        <p:spPr>
          <a:xfrm>
            <a:off x="1097280" y="369439"/>
            <a:ext cx="10058401" cy="145075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600" dirty="0"/>
              <a:t>Informationen zu unserer Schule</a:t>
            </a:r>
          </a:p>
        </p:txBody>
      </p:sp>
      <p:sp>
        <p:nvSpPr>
          <p:cNvPr id="117" name="1. Schulprofil…"/>
          <p:cNvSpPr txBox="1"/>
          <p:nvPr/>
        </p:nvSpPr>
        <p:spPr>
          <a:xfrm>
            <a:off x="1097281" y="1875418"/>
            <a:ext cx="10058400" cy="2236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Autofit/>
          </a:bodyPr>
          <a:lstStyle/>
          <a:p>
            <a:pPr marL="457200" indent="-457200" defTabSz="384047">
              <a:lnSpc>
                <a:spcPct val="150000"/>
              </a:lnSpc>
              <a:buFont typeface="+mj-lt"/>
              <a:buAutoNum type="arabicPeriod"/>
              <a:defRPr sz="2016" spc="-21">
                <a:solidFill>
                  <a:srgbClr val="40404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2000" dirty="0"/>
              <a:t>Schulprofil</a:t>
            </a:r>
            <a:endParaRPr lang="de-DE" sz="2000" dirty="0"/>
          </a:p>
          <a:p>
            <a:pPr marL="457200" indent="-457200" defTabSz="384047">
              <a:lnSpc>
                <a:spcPct val="150000"/>
              </a:lnSpc>
              <a:buFont typeface="+mj-lt"/>
              <a:buAutoNum type="arabicPeriod"/>
              <a:defRPr sz="2016" spc="-21">
                <a:solidFill>
                  <a:srgbClr val="40404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2000" dirty="0"/>
              <a:t>Schulalltag</a:t>
            </a:r>
            <a:endParaRPr lang="de-DE" sz="2000" dirty="0"/>
          </a:p>
          <a:p>
            <a:pPr marL="457200" indent="-457200" defTabSz="384047">
              <a:lnSpc>
                <a:spcPct val="150000"/>
              </a:lnSpc>
              <a:buFont typeface="+mj-lt"/>
              <a:buAutoNum type="arabicPeriod"/>
              <a:defRPr sz="2016" spc="-21">
                <a:solidFill>
                  <a:srgbClr val="40404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2000" dirty="0"/>
              <a:t>Berufsorientierung </a:t>
            </a:r>
            <a:endParaRPr lang="de-DE" sz="2000" dirty="0"/>
          </a:p>
          <a:p>
            <a:pPr marL="457200" indent="-457200" defTabSz="384047">
              <a:lnSpc>
                <a:spcPct val="150000"/>
              </a:lnSpc>
              <a:buFont typeface="+mj-lt"/>
              <a:buAutoNum type="arabicPeriod"/>
              <a:defRPr sz="2016" spc="-21">
                <a:solidFill>
                  <a:srgbClr val="40404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2000" dirty="0"/>
              <a:t>Anmeldung</a:t>
            </a:r>
            <a:endParaRPr lang="de-DE" sz="2000" dirty="0"/>
          </a:p>
          <a:p>
            <a:pPr marL="457200" indent="-457200" defTabSz="384047">
              <a:lnSpc>
                <a:spcPct val="150000"/>
              </a:lnSpc>
              <a:buFont typeface="+mj-lt"/>
              <a:buAutoNum type="arabicPeriod"/>
              <a:defRPr sz="2016" spc="-21">
                <a:solidFill>
                  <a:srgbClr val="40404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2000" dirty="0"/>
              <a:t>Unser neues Schulgebäude</a:t>
            </a:r>
          </a:p>
        </p:txBody>
      </p:sp>
      <p:grpSp>
        <p:nvGrpSpPr>
          <p:cNvPr id="5" name="Grafik 5"/>
          <p:cNvGrpSpPr/>
          <p:nvPr/>
        </p:nvGrpSpPr>
        <p:grpSpPr>
          <a:xfrm>
            <a:off x="9271000" y="0"/>
            <a:ext cx="2921001" cy="1816100"/>
            <a:chOff x="0" y="0"/>
            <a:chExt cx="2921000" cy="1816100"/>
          </a:xfrm>
        </p:grpSpPr>
        <p:sp>
          <p:nvSpPr>
            <p:cNvPr id="6" name="Rechteck"/>
            <p:cNvSpPr/>
            <p:nvPr/>
          </p:nvSpPr>
          <p:spPr>
            <a:xfrm>
              <a:off x="0" y="0"/>
              <a:ext cx="2921000" cy="1816100"/>
            </a:xfrm>
            <a:prstGeom prst="rect">
              <a:avLst/>
            </a:prstGeom>
            <a:gradFill flip="none" rotWithShape="1">
              <a:gsLst>
                <a:gs pos="6000">
                  <a:srgbClr val="FEF3F0"/>
                </a:gs>
                <a:gs pos="26000">
                  <a:srgbClr val="F9C3B4"/>
                </a:gs>
                <a:gs pos="74000">
                  <a:srgbClr val="F39277"/>
                </a:gs>
                <a:gs pos="83000">
                  <a:srgbClr val="F39277"/>
                </a:gs>
                <a:gs pos="100000">
                  <a:srgbClr val="F7B6A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7" name="image3.tif" descr="image3.t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921000" cy="1816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" name="Grafik 4" descr="Grafi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94387" y="5349883"/>
            <a:ext cx="950626" cy="920743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officeArt object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865" y="200985"/>
            <a:ext cx="4330700" cy="8509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1. Schulprofi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3600" dirty="0"/>
              <a:t>1. Schulprofil</a:t>
            </a:r>
          </a:p>
        </p:txBody>
      </p:sp>
      <p:grpSp>
        <p:nvGrpSpPr>
          <p:cNvPr id="5" name="Grafik 5"/>
          <p:cNvGrpSpPr/>
          <p:nvPr/>
        </p:nvGrpSpPr>
        <p:grpSpPr>
          <a:xfrm>
            <a:off x="9271000" y="0"/>
            <a:ext cx="2921001" cy="1816100"/>
            <a:chOff x="0" y="0"/>
            <a:chExt cx="2921000" cy="1816100"/>
          </a:xfrm>
        </p:grpSpPr>
        <p:sp>
          <p:nvSpPr>
            <p:cNvPr id="6" name="Rechteck"/>
            <p:cNvSpPr/>
            <p:nvPr/>
          </p:nvSpPr>
          <p:spPr>
            <a:xfrm>
              <a:off x="0" y="0"/>
              <a:ext cx="2921000" cy="1816100"/>
            </a:xfrm>
            <a:prstGeom prst="rect">
              <a:avLst/>
            </a:prstGeom>
            <a:gradFill flip="none" rotWithShape="1">
              <a:gsLst>
                <a:gs pos="6000">
                  <a:srgbClr val="FEF3F0"/>
                </a:gs>
                <a:gs pos="26000">
                  <a:srgbClr val="F9C3B4"/>
                </a:gs>
                <a:gs pos="74000">
                  <a:srgbClr val="F39277"/>
                </a:gs>
                <a:gs pos="83000">
                  <a:srgbClr val="F39277"/>
                </a:gs>
                <a:gs pos="100000">
                  <a:srgbClr val="F7B6A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7" name="image3.tif" descr="image3.t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921000" cy="1816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" name="Grafik 4" descr="Grafi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94387" y="5349883"/>
            <a:ext cx="950626" cy="92074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feld 1"/>
          <p:cNvSpPr txBox="1"/>
          <p:nvPr/>
        </p:nvSpPr>
        <p:spPr>
          <a:xfrm>
            <a:off x="1089653" y="2087592"/>
            <a:ext cx="10360442" cy="1384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Unsere Schule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ist eine </a:t>
            </a:r>
            <a:r>
              <a:rPr kumimoji="0" lang="de-DE" sz="28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evangelische</a:t>
            </a:r>
            <a:r>
              <a:rPr kumimoji="0" lang="de-DE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kumimoji="0" lang="de-DE" sz="28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reformpädagogisch</a:t>
            </a:r>
            <a:r>
              <a:rPr kumimoji="0" lang="de-DE" sz="2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geprägte </a:t>
            </a:r>
            <a:r>
              <a:rPr kumimoji="0" lang="de-DE" sz="2800" b="0" i="1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Integrations</a:t>
            </a:r>
            <a:r>
              <a:rPr kumimoji="0" lang="de-DE" sz="2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schule. </a:t>
            </a:r>
            <a:r>
              <a:rPr kumimoji="0" lang="de-DE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</a:p>
        </p:txBody>
      </p:sp>
      <p:pic>
        <p:nvPicPr>
          <p:cNvPr id="9" name="officeArt object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866" y="159568"/>
            <a:ext cx="4330700" cy="8509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68" y="3601981"/>
            <a:ext cx="3268337" cy="245125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Unser christliches Profi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3600" dirty="0"/>
              <a:t>Unser christliches Profil</a:t>
            </a:r>
          </a:p>
        </p:txBody>
      </p:sp>
      <p:sp>
        <p:nvSpPr>
          <p:cNvPr id="123" name="Neben den schulischen Herausforderungen ist es unser Ziel den Schülerinnen und Schüler christliche Werte nahe zu bringen. Im Schulalltag realisieren…"/>
          <p:cNvSpPr txBox="1"/>
          <p:nvPr/>
        </p:nvSpPr>
        <p:spPr>
          <a:xfrm>
            <a:off x="1097280" y="1893410"/>
            <a:ext cx="9838831" cy="2985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just" defTabSz="457200">
              <a:defRPr sz="1200">
                <a:uFill>
                  <a:solidFill>
                    <a:srgbClr val="000000"/>
                  </a:solidFill>
                </a:uFill>
              </a:defRPr>
            </a:pPr>
            <a:r>
              <a:rPr sz="1600" dirty="0"/>
              <a:t>Neben den schulischen Herausforderungen ist es </a:t>
            </a:r>
            <a:r>
              <a:rPr sz="1600" dirty="0" err="1"/>
              <a:t>unser</a:t>
            </a:r>
            <a:r>
              <a:rPr sz="1600" dirty="0"/>
              <a:t> </a:t>
            </a:r>
            <a:r>
              <a:rPr sz="1600" dirty="0" err="1"/>
              <a:t>Ziel</a:t>
            </a:r>
            <a:r>
              <a:rPr lang="de-DE" sz="1600" dirty="0"/>
              <a:t>,</a:t>
            </a:r>
            <a:r>
              <a:rPr sz="1600" dirty="0"/>
              <a:t> den Schülerinnen</a:t>
            </a:r>
            <a:r>
              <a:rPr lang="de-DE" sz="1600" dirty="0"/>
              <a:t> </a:t>
            </a:r>
            <a:r>
              <a:rPr sz="1600" dirty="0"/>
              <a:t>und</a:t>
            </a:r>
            <a:r>
              <a:rPr lang="de-DE" sz="1600" dirty="0"/>
              <a:t> </a:t>
            </a:r>
            <a:r>
              <a:rPr sz="1600" dirty="0"/>
              <a:t>Schüle</a:t>
            </a:r>
            <a:r>
              <a:rPr lang="de-DE" sz="1600" dirty="0" err="1"/>
              <a:t>rn</a:t>
            </a:r>
            <a:r>
              <a:rPr sz="1600" dirty="0"/>
              <a:t> christliche </a:t>
            </a:r>
            <a:r>
              <a:rPr sz="1600" dirty="0" err="1"/>
              <a:t>Werte</a:t>
            </a:r>
            <a:r>
              <a:rPr sz="1600" dirty="0"/>
              <a:t> </a:t>
            </a:r>
            <a:r>
              <a:rPr sz="1600" dirty="0" err="1"/>
              <a:t>nahezubringen</a:t>
            </a:r>
            <a:r>
              <a:rPr sz="1600" dirty="0"/>
              <a:t>. Im Schulalltag realisieren</a:t>
            </a:r>
            <a:r>
              <a:rPr lang="de-DE" sz="1600" dirty="0"/>
              <a:t> </a:t>
            </a:r>
            <a:r>
              <a:rPr sz="1600" dirty="0"/>
              <a:t>wir dies durch das Zelebrieren von </a:t>
            </a:r>
            <a:r>
              <a:rPr sz="1600" b="1" dirty="0"/>
              <a:t>Morgenkreisen</a:t>
            </a:r>
            <a:r>
              <a:rPr sz="1600" dirty="0"/>
              <a:t> sowie </a:t>
            </a:r>
            <a:r>
              <a:rPr sz="1600" b="1" dirty="0"/>
              <a:t>Gottesdiensten</a:t>
            </a:r>
            <a:r>
              <a:rPr sz="1600" dirty="0"/>
              <a:t> nach dem Kirchenjahr. </a:t>
            </a:r>
            <a:r>
              <a:rPr sz="1600" b="1" dirty="0"/>
              <a:t>Schülergebete</a:t>
            </a:r>
            <a:r>
              <a:rPr sz="1600" dirty="0"/>
              <a:t> und allmorgendliche </a:t>
            </a:r>
            <a:r>
              <a:rPr sz="1600" b="1" dirty="0"/>
              <a:t>Andachten</a:t>
            </a:r>
            <a:r>
              <a:rPr sz="1600" dirty="0"/>
              <a:t> finden in unserem </a:t>
            </a:r>
            <a:r>
              <a:rPr sz="1600" b="1" dirty="0"/>
              <a:t>Raum der Stille </a:t>
            </a:r>
            <a:r>
              <a:rPr sz="1600" dirty="0"/>
              <a:t>statt. </a:t>
            </a:r>
            <a:endParaRPr lang="de-DE" sz="1600" dirty="0"/>
          </a:p>
          <a:p>
            <a:pPr algn="just" defTabSz="457200">
              <a:defRPr sz="1200">
                <a:uFill>
                  <a:solidFill>
                    <a:srgbClr val="000000"/>
                  </a:solidFill>
                </a:uFill>
              </a:defRPr>
            </a:pPr>
            <a:endParaRPr lang="de-DE" sz="1600" dirty="0"/>
          </a:p>
          <a:p>
            <a:pPr marL="171450" indent="-171450" algn="just" defTabSz="457200">
              <a:buFont typeface="Arial"/>
              <a:buChar char="•"/>
              <a:defRPr sz="1200">
                <a:uFill>
                  <a:solidFill>
                    <a:srgbClr val="000000"/>
                  </a:solidFill>
                </a:uFill>
              </a:defRPr>
            </a:pPr>
            <a:r>
              <a:rPr lang="de-DE" sz="1600" b="1" dirty="0"/>
              <a:t>Trägerin</a:t>
            </a:r>
            <a:r>
              <a:rPr lang="de-DE" sz="1600" dirty="0"/>
              <a:t>: 	Evangelische Schulstiftung in Mitteldeutschland</a:t>
            </a:r>
          </a:p>
          <a:p>
            <a:pPr marL="171450" indent="-171450" algn="just" defTabSz="457200">
              <a:defRPr sz="1200">
                <a:uFill>
                  <a:solidFill>
                    <a:srgbClr val="000000"/>
                  </a:solidFill>
                </a:uFill>
              </a:defRPr>
            </a:pPr>
            <a:endParaRPr lang="de-DE" sz="1600" b="1" dirty="0"/>
          </a:p>
          <a:p>
            <a:pPr marL="171450" indent="-171450" algn="just" defTabSz="457200">
              <a:defRPr sz="1200">
                <a:uFill>
                  <a:solidFill>
                    <a:srgbClr val="000000"/>
                  </a:solidFill>
                </a:uFill>
              </a:defRPr>
            </a:pPr>
            <a:r>
              <a:rPr lang="de-DE" sz="1600" dirty="0"/>
              <a:t>				Unsere Schule steht ungeachtet einer Religionszugehörigkeit allen Schülerinnen und Schülern offen, 			die deren evangelische Ausrichtung bejahen.</a:t>
            </a:r>
          </a:p>
          <a:p>
            <a:pPr marL="171450" indent="-171450" algn="just" defTabSz="457200">
              <a:buFont typeface="Arial"/>
              <a:buChar char="•"/>
              <a:defRPr sz="1200">
                <a:uFill>
                  <a:solidFill>
                    <a:srgbClr val="000000"/>
                  </a:solidFill>
                </a:uFill>
              </a:defRPr>
            </a:pPr>
            <a:endParaRPr sz="2000" dirty="0"/>
          </a:p>
          <a:p>
            <a:pPr defTabSz="457200">
              <a:buSzPct val="100000"/>
              <a:defRPr sz="1200">
                <a:uFill>
                  <a:solidFill>
                    <a:srgbClr val="000000"/>
                  </a:solidFill>
                </a:uFill>
              </a:defRPr>
            </a:pPr>
            <a:endParaRPr sz="2000" dirty="0"/>
          </a:p>
          <a:p>
            <a:pPr defTabSz="457200">
              <a:defRPr sz="1200">
                <a:uFill>
                  <a:solidFill>
                    <a:srgbClr val="000000"/>
                  </a:solidFill>
                </a:uFill>
              </a:defRPr>
            </a:pPr>
            <a:endParaRPr sz="2000" dirty="0"/>
          </a:p>
        </p:txBody>
      </p:sp>
      <p:grpSp>
        <p:nvGrpSpPr>
          <p:cNvPr id="5" name="Grafik 5"/>
          <p:cNvGrpSpPr/>
          <p:nvPr/>
        </p:nvGrpSpPr>
        <p:grpSpPr>
          <a:xfrm>
            <a:off x="9271000" y="0"/>
            <a:ext cx="2921001" cy="1816100"/>
            <a:chOff x="0" y="0"/>
            <a:chExt cx="2921000" cy="1816100"/>
          </a:xfrm>
        </p:grpSpPr>
        <p:sp>
          <p:nvSpPr>
            <p:cNvPr id="6" name="Rechteck"/>
            <p:cNvSpPr/>
            <p:nvPr/>
          </p:nvSpPr>
          <p:spPr>
            <a:xfrm>
              <a:off x="0" y="0"/>
              <a:ext cx="2921000" cy="1816100"/>
            </a:xfrm>
            <a:prstGeom prst="rect">
              <a:avLst/>
            </a:prstGeom>
            <a:gradFill flip="none" rotWithShape="1">
              <a:gsLst>
                <a:gs pos="6000">
                  <a:srgbClr val="FEF3F0"/>
                </a:gs>
                <a:gs pos="26000">
                  <a:srgbClr val="F9C3B4"/>
                </a:gs>
                <a:gs pos="74000">
                  <a:srgbClr val="F39277"/>
                </a:gs>
                <a:gs pos="83000">
                  <a:srgbClr val="F39277"/>
                </a:gs>
                <a:gs pos="100000">
                  <a:srgbClr val="F7B6A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7" name="image3.tif" descr="image3.t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921000" cy="1816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" name="Grafik 4" descr="Grafi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94387" y="5349883"/>
            <a:ext cx="950626" cy="920743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officeArt object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865" y="173374"/>
            <a:ext cx="4330700" cy="8509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728" y="3767194"/>
            <a:ext cx="3344091" cy="222329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Unser reformpädagogisches Profi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3600" dirty="0"/>
              <a:t>Unser reformpädagogisches Profil</a:t>
            </a:r>
          </a:p>
        </p:txBody>
      </p:sp>
      <p:sp>
        <p:nvSpPr>
          <p:cNvPr id="126" name="Text"/>
          <p:cNvSpPr txBox="1"/>
          <p:nvPr/>
        </p:nvSpPr>
        <p:spPr>
          <a:xfrm>
            <a:off x="6253479" y="-1351489"/>
            <a:ext cx="876937" cy="711201"/>
          </a:xfrm>
          <a:prstGeom prst="rect">
            <a:avLst/>
          </a:prstGeom>
          <a:ln w="12700">
            <a:miter lim="400000"/>
          </a:ln>
        </p:spPr>
        <p:txBody>
          <a:bodyPr wrap="none" lIns="152400" tIns="152400" rIns="152400" bIns="152400">
            <a:spAutoFit/>
          </a:bodyPr>
          <a:lstStyle/>
          <a:p>
            <a:pPr defTabSz="457200">
              <a:defRPr sz="2666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27" name="Es wird in alters- und leistungshomogenen und -heterogenen Lerngruppen unter Beachtung…"/>
          <p:cNvSpPr txBox="1"/>
          <p:nvPr/>
        </p:nvSpPr>
        <p:spPr>
          <a:xfrm>
            <a:off x="3985403" y="1884679"/>
            <a:ext cx="7677509" cy="3477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defTabSz="457200">
              <a:defRPr sz="1200">
                <a:uFill>
                  <a:solidFill>
                    <a:srgbClr val="000000"/>
                  </a:solidFill>
                </a:uFill>
              </a:defRPr>
            </a:pPr>
            <a:r>
              <a:rPr sz="2000" dirty="0"/>
              <a:t>Es wird in alters- und leistungshomogenen und -heterogenen Lerngruppen unter Beachtung </a:t>
            </a:r>
          </a:p>
          <a:p>
            <a:pPr defTabSz="457200">
              <a:defRPr sz="1200">
                <a:uFill>
                  <a:solidFill>
                    <a:srgbClr val="000000"/>
                  </a:solidFill>
                </a:uFill>
              </a:defRPr>
            </a:pPr>
            <a:r>
              <a:rPr sz="2000" dirty="0"/>
              <a:t>des Individuums gelehrt. </a:t>
            </a:r>
          </a:p>
          <a:p>
            <a:pPr defTabSz="457200">
              <a:defRPr sz="1200">
                <a:uFill>
                  <a:solidFill>
                    <a:srgbClr val="000000"/>
                  </a:solidFill>
                </a:uFill>
              </a:defRPr>
            </a:pPr>
            <a:endParaRPr sz="2000" dirty="0"/>
          </a:p>
          <a:p>
            <a:pPr defTabSz="457200">
              <a:defRPr sz="1200" b="1" i="1" u="sng">
                <a:uFill>
                  <a:solidFill>
                    <a:srgbClr val="000000"/>
                  </a:solidFill>
                </a:uFill>
              </a:defRPr>
            </a:pPr>
            <a:r>
              <a:rPr sz="2000" dirty="0" err="1"/>
              <a:t>Unsere</a:t>
            </a:r>
            <a:r>
              <a:rPr sz="2000" dirty="0"/>
              <a:t> Schülerinnen und Schüler lernen:</a:t>
            </a:r>
            <a:r>
              <a:rPr sz="2000" b="0" dirty="0"/>
              <a:t> </a:t>
            </a:r>
            <a:endParaRPr sz="2000" b="0" i="0" dirty="0"/>
          </a:p>
          <a:p>
            <a:pPr marL="342900" indent="-342900" defTabSz="457200">
              <a:buFont typeface="Arial"/>
              <a:buChar char="•"/>
              <a:defRPr sz="1200">
                <a:uFill>
                  <a:solidFill>
                    <a:srgbClr val="000000"/>
                  </a:solidFill>
                </a:uFill>
              </a:defRPr>
            </a:pPr>
            <a:r>
              <a:rPr sz="2000" dirty="0">
                <a:solidFill>
                  <a:schemeClr val="tx1"/>
                </a:solidFill>
              </a:rPr>
              <a:t>in Stundenblöcken von 80 Minuten</a:t>
            </a:r>
            <a:endParaRPr lang="de-DE" sz="2000" dirty="0">
              <a:solidFill>
                <a:schemeClr val="tx1"/>
              </a:solidFill>
            </a:endParaRPr>
          </a:p>
          <a:p>
            <a:pPr marL="342900" indent="-342900" defTabSz="457200">
              <a:buFont typeface="Arial"/>
              <a:buChar char="•"/>
              <a:defRPr sz="1200">
                <a:uFill>
                  <a:solidFill>
                    <a:srgbClr val="000000"/>
                  </a:solidFill>
                </a:uFill>
              </a:defRPr>
            </a:pPr>
            <a:r>
              <a:rPr sz="2000" dirty="0">
                <a:solidFill>
                  <a:schemeClr val="tx1"/>
                </a:solidFill>
              </a:rPr>
              <a:t>am anderen Ort innerhalb der Projekttage </a:t>
            </a:r>
            <a:endParaRPr lang="de-DE" sz="2000" dirty="0">
              <a:solidFill>
                <a:schemeClr val="tx1"/>
              </a:solidFill>
            </a:endParaRPr>
          </a:p>
          <a:p>
            <a:pPr marL="342900" indent="-342900" defTabSz="457200">
              <a:buFont typeface="Arial"/>
              <a:buChar char="•"/>
              <a:defRPr sz="1200">
                <a:uFill>
                  <a:solidFill>
                    <a:srgbClr val="000000"/>
                  </a:solidFill>
                </a:uFill>
              </a:defRPr>
            </a:pPr>
            <a:r>
              <a:rPr sz="2000" dirty="0">
                <a:solidFill>
                  <a:schemeClr val="tx1"/>
                </a:solidFill>
              </a:rPr>
              <a:t>im offenen Unterricht in Form von </a:t>
            </a:r>
            <a:r>
              <a:rPr sz="2000" dirty="0" err="1">
                <a:solidFill>
                  <a:schemeClr val="tx1"/>
                </a:solidFill>
              </a:rPr>
              <a:t>Freiarbeit</a:t>
            </a:r>
            <a:r>
              <a:rPr lang="de-DE" sz="2000" dirty="0">
                <a:solidFill>
                  <a:schemeClr val="tx1"/>
                </a:solidFill>
              </a:rPr>
              <a:t>, </a:t>
            </a:r>
            <a:r>
              <a:rPr sz="2000" dirty="0" err="1">
                <a:solidFill>
                  <a:schemeClr val="tx1"/>
                </a:solidFill>
              </a:rPr>
              <a:t>Werkstattunterricht</a:t>
            </a:r>
            <a:r>
              <a:rPr lang="de-DE" sz="2000" dirty="0">
                <a:solidFill>
                  <a:schemeClr val="tx1"/>
                </a:solidFill>
              </a:rPr>
              <a:t> und </a:t>
            </a:r>
            <a:r>
              <a:rPr sz="2000" dirty="0" err="1">
                <a:solidFill>
                  <a:schemeClr val="tx1"/>
                </a:solidFill>
              </a:rPr>
              <a:t>Angebotszeit</a:t>
            </a:r>
            <a:endParaRPr lang="de-DE" sz="2000" dirty="0">
              <a:solidFill>
                <a:schemeClr val="tx1"/>
              </a:solidFill>
            </a:endParaRPr>
          </a:p>
          <a:p>
            <a:pPr marL="342900" indent="-342900" defTabSz="457200">
              <a:buFont typeface="Arial"/>
              <a:buChar char="•"/>
              <a:defRPr sz="1200">
                <a:uFill>
                  <a:solidFill>
                    <a:srgbClr val="000000"/>
                  </a:solidFill>
                </a:uFill>
              </a:defRPr>
            </a:pPr>
            <a:r>
              <a:rPr lang="de-DE" sz="2000" dirty="0">
                <a:solidFill>
                  <a:schemeClr val="tx1"/>
                </a:solidFill>
              </a:rPr>
              <a:t>an individuellen Lernplänen</a:t>
            </a:r>
          </a:p>
          <a:p>
            <a:pPr marL="342900" indent="-342900" defTabSz="457200">
              <a:buFont typeface="Arial"/>
              <a:buChar char="•"/>
              <a:defRPr sz="1200">
                <a:uFill>
                  <a:solidFill>
                    <a:srgbClr val="000000"/>
                  </a:solidFill>
                </a:uFill>
              </a:defRPr>
            </a:pPr>
            <a:r>
              <a:rPr lang="de-DE" sz="2000" dirty="0" err="1">
                <a:solidFill>
                  <a:schemeClr val="tx1"/>
                </a:solidFill>
              </a:rPr>
              <a:t>spi</a:t>
            </a:r>
            <a:r>
              <a:rPr sz="2000" dirty="0">
                <a:solidFill>
                  <a:schemeClr val="tx1"/>
                </a:solidFill>
              </a:rPr>
              <a:t>elerisch auch am Nachmittag durch Ganztagsangebote </a:t>
            </a:r>
            <a:endParaRPr lang="de-DE" sz="2000" dirty="0">
              <a:solidFill>
                <a:schemeClr val="tx1"/>
              </a:solidFill>
            </a:endParaRPr>
          </a:p>
        </p:txBody>
      </p:sp>
      <p:grpSp>
        <p:nvGrpSpPr>
          <p:cNvPr id="6" name="Grafik 5"/>
          <p:cNvGrpSpPr/>
          <p:nvPr/>
        </p:nvGrpSpPr>
        <p:grpSpPr>
          <a:xfrm>
            <a:off x="9271000" y="0"/>
            <a:ext cx="2921001" cy="1816100"/>
            <a:chOff x="0" y="0"/>
            <a:chExt cx="2921000" cy="1816100"/>
          </a:xfrm>
        </p:grpSpPr>
        <p:sp>
          <p:nvSpPr>
            <p:cNvPr id="7" name="Rechteck"/>
            <p:cNvSpPr/>
            <p:nvPr/>
          </p:nvSpPr>
          <p:spPr>
            <a:xfrm>
              <a:off x="0" y="0"/>
              <a:ext cx="2921000" cy="1816100"/>
            </a:xfrm>
            <a:prstGeom prst="rect">
              <a:avLst/>
            </a:prstGeom>
            <a:gradFill flip="none" rotWithShape="1">
              <a:gsLst>
                <a:gs pos="6000">
                  <a:srgbClr val="FEF3F0"/>
                </a:gs>
                <a:gs pos="26000">
                  <a:srgbClr val="F9C3B4"/>
                </a:gs>
                <a:gs pos="74000">
                  <a:srgbClr val="F39277"/>
                </a:gs>
                <a:gs pos="83000">
                  <a:srgbClr val="F39277"/>
                </a:gs>
                <a:gs pos="100000">
                  <a:srgbClr val="F7B6A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8" name="image3.tif" descr="image3.t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921000" cy="1816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9" name="Grafik 4" descr="Grafi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94387" y="5349883"/>
            <a:ext cx="950626" cy="9207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officeArt object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8473" y="159568"/>
            <a:ext cx="4330700" cy="8509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70" y="1917211"/>
            <a:ext cx="3432672" cy="343267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Unser integratives Profi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3600" dirty="0"/>
              <a:t>Unser integratives Profil</a:t>
            </a:r>
          </a:p>
        </p:txBody>
      </p:sp>
      <p:sp>
        <p:nvSpPr>
          <p:cNvPr id="130" name="Kinder mit und ohne Behinderung können bei uns gemeinsam lernen, aber auch Einzelförderung erhalten.…"/>
          <p:cNvSpPr txBox="1"/>
          <p:nvPr/>
        </p:nvSpPr>
        <p:spPr>
          <a:xfrm>
            <a:off x="1097280" y="1181569"/>
            <a:ext cx="10417386" cy="655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just" defTabSz="457200">
              <a:lnSpc>
                <a:spcPct val="150000"/>
              </a:lnSpc>
              <a:defRPr sz="1200"/>
            </a:pPr>
            <a:endParaRPr sz="2000" dirty="0"/>
          </a:p>
          <a:p>
            <a:pPr defTabSz="457200">
              <a:lnSpc>
                <a:spcPct val="150000"/>
              </a:lnSpc>
              <a:defRPr sz="1200">
                <a:uFill>
                  <a:solidFill>
                    <a:srgbClr val="000000"/>
                  </a:solidFill>
                </a:uFill>
              </a:defRPr>
            </a:pPr>
            <a:r>
              <a:rPr sz="2000" dirty="0"/>
              <a:t>Kinder mit und</a:t>
            </a:r>
            <a:r>
              <a:rPr lang="de-DE" sz="2000" dirty="0"/>
              <a:t> </a:t>
            </a:r>
            <a:r>
              <a:rPr sz="2000" dirty="0"/>
              <a:t>ohne Behinderung können bei uns </a:t>
            </a:r>
            <a:r>
              <a:rPr sz="2000" b="1" dirty="0">
                <a:solidFill>
                  <a:srgbClr val="FF0000"/>
                </a:solidFill>
              </a:rPr>
              <a:t>gemeinsam</a:t>
            </a:r>
            <a:r>
              <a:rPr sz="2000" dirty="0"/>
              <a:t> </a:t>
            </a:r>
            <a:r>
              <a:rPr sz="2000" b="1" dirty="0">
                <a:solidFill>
                  <a:srgbClr val="FF0000"/>
                </a:solidFill>
              </a:rPr>
              <a:t>lernen</a:t>
            </a:r>
            <a:r>
              <a:rPr sz="2000" dirty="0"/>
              <a:t>, aber auch </a:t>
            </a:r>
            <a:r>
              <a:rPr sz="2000" b="1" dirty="0">
                <a:solidFill>
                  <a:srgbClr val="FF0000"/>
                </a:solidFill>
              </a:rPr>
              <a:t>Einzelförderung</a:t>
            </a:r>
            <a:r>
              <a:rPr sz="2000" dirty="0"/>
              <a:t> erhalten.</a:t>
            </a:r>
            <a:r>
              <a:rPr lang="de-DE" sz="2000" dirty="0"/>
              <a:t> </a:t>
            </a:r>
            <a:r>
              <a:rPr sz="2000" dirty="0"/>
              <a:t>Eine gute Umsetzung dieses Profils gelingt durch die Arbeit der Pädagogen im </a:t>
            </a:r>
            <a:r>
              <a:rPr sz="2000" b="1" dirty="0">
                <a:solidFill>
                  <a:srgbClr val="FF0000"/>
                </a:solidFill>
              </a:rPr>
              <a:t>Tandem</a:t>
            </a:r>
            <a:r>
              <a:rPr sz="2000" dirty="0"/>
              <a:t>,</a:t>
            </a:r>
            <a:r>
              <a:rPr lang="de-DE" sz="2000" dirty="0"/>
              <a:t> </a:t>
            </a:r>
            <a:r>
              <a:rPr sz="2000" dirty="0"/>
              <a:t>d</a:t>
            </a:r>
            <a:r>
              <a:rPr lang="de-DE" sz="2000" dirty="0" err="1"/>
              <a:t>as</a:t>
            </a:r>
            <a:r>
              <a:rPr sz="2000" dirty="0"/>
              <a:t> gemeinsam </a:t>
            </a:r>
            <a:r>
              <a:rPr sz="2000" b="1" dirty="0">
                <a:solidFill>
                  <a:srgbClr val="FF0000"/>
                </a:solidFill>
              </a:rPr>
              <a:t>differenzierten</a:t>
            </a:r>
            <a:r>
              <a:rPr sz="2000" dirty="0"/>
              <a:t> </a:t>
            </a:r>
            <a:r>
              <a:rPr sz="2000" b="1" dirty="0" err="1">
                <a:solidFill>
                  <a:srgbClr val="FF0000"/>
                </a:solidFill>
              </a:rPr>
              <a:t>Unterricht</a:t>
            </a:r>
            <a:r>
              <a:rPr sz="2000" dirty="0"/>
              <a:t> </a:t>
            </a:r>
            <a:r>
              <a:rPr sz="2000" dirty="0" err="1"/>
              <a:t>vorbereite</a:t>
            </a:r>
            <a:r>
              <a:rPr lang="de-DE" sz="2000" dirty="0"/>
              <a:t>t</a:t>
            </a:r>
            <a:r>
              <a:rPr sz="2000" dirty="0"/>
              <a:t> und </a:t>
            </a:r>
            <a:r>
              <a:rPr sz="2000" dirty="0" err="1"/>
              <a:t>durchführ</a:t>
            </a:r>
            <a:r>
              <a:rPr lang="de-DE" sz="2000" dirty="0"/>
              <a:t>t</a:t>
            </a:r>
            <a:r>
              <a:rPr sz="2000" dirty="0"/>
              <a:t>. </a:t>
            </a:r>
            <a:endParaRPr lang="de-DE" sz="2000" dirty="0"/>
          </a:p>
          <a:p>
            <a:pPr defTabSz="457200">
              <a:lnSpc>
                <a:spcPct val="150000"/>
              </a:lnSpc>
              <a:defRPr sz="1200">
                <a:uFill>
                  <a:solidFill>
                    <a:srgbClr val="000000"/>
                  </a:solidFill>
                </a:uFill>
              </a:defRPr>
            </a:pPr>
            <a:r>
              <a:rPr sz="2000" dirty="0"/>
              <a:t>Ergänzt wird unser integratives Profil durch den</a:t>
            </a:r>
            <a:r>
              <a:rPr lang="de-DE" sz="2000" dirty="0"/>
              <a:t> </a:t>
            </a:r>
            <a:r>
              <a:rPr sz="2000" b="1" dirty="0" err="1">
                <a:solidFill>
                  <a:srgbClr val="FF0000"/>
                </a:solidFill>
              </a:rPr>
              <a:t>lebenspraktischen</a:t>
            </a:r>
            <a:r>
              <a:rPr sz="2000" b="1" dirty="0">
                <a:solidFill>
                  <a:srgbClr val="FF0000"/>
                </a:solidFill>
              </a:rPr>
              <a:t> </a:t>
            </a:r>
            <a:r>
              <a:rPr sz="2000" b="1" dirty="0" err="1">
                <a:solidFill>
                  <a:srgbClr val="FF0000"/>
                </a:solidFill>
              </a:rPr>
              <a:t>Unterricht</a:t>
            </a:r>
            <a:r>
              <a:rPr sz="2000" dirty="0"/>
              <a:t>,</a:t>
            </a:r>
            <a:r>
              <a:rPr lang="de-DE" sz="2000" dirty="0"/>
              <a:t> </a:t>
            </a:r>
            <a:r>
              <a:rPr sz="2000" dirty="0"/>
              <a:t>der auf die individuellen Bedürfnisse der </a:t>
            </a:r>
            <a:r>
              <a:rPr sz="2000" dirty="0" err="1"/>
              <a:t>Schüler</a:t>
            </a:r>
            <a:r>
              <a:rPr sz="2000" dirty="0"/>
              <a:t> </a:t>
            </a:r>
            <a:r>
              <a:rPr sz="2000" dirty="0" err="1"/>
              <a:t>mit</a:t>
            </a:r>
            <a:r>
              <a:rPr lang="de-DE" sz="2000" dirty="0"/>
              <a:t> </a:t>
            </a:r>
            <a:r>
              <a:rPr sz="2000" b="1" dirty="0" err="1">
                <a:solidFill>
                  <a:srgbClr val="FF0000"/>
                </a:solidFill>
              </a:rPr>
              <a:t>sonderpädagogischem</a:t>
            </a:r>
            <a:r>
              <a:rPr sz="2000" b="1" dirty="0">
                <a:solidFill>
                  <a:srgbClr val="FF0000"/>
                </a:solidFill>
              </a:rPr>
              <a:t> Förderbedarf</a:t>
            </a:r>
            <a:r>
              <a:rPr lang="de-DE" sz="2000" b="1" dirty="0">
                <a:solidFill>
                  <a:srgbClr val="FF0000"/>
                </a:solidFill>
              </a:rPr>
              <a:t> </a:t>
            </a:r>
            <a:r>
              <a:rPr sz="2000" dirty="0"/>
              <a:t>eingehen kann. </a:t>
            </a:r>
            <a:r>
              <a:rPr sz="2000" dirty="0" err="1"/>
              <a:t>Unsere</a:t>
            </a:r>
            <a:r>
              <a:rPr sz="2000" dirty="0"/>
              <a:t> </a:t>
            </a:r>
            <a:r>
              <a:rPr sz="2000" dirty="0" err="1"/>
              <a:t>Schüler</a:t>
            </a:r>
            <a:r>
              <a:rPr lang="de-DE" sz="2000" dirty="0"/>
              <a:t> </a:t>
            </a:r>
            <a:r>
              <a:rPr sz="2000" dirty="0" err="1"/>
              <a:t>werden</a:t>
            </a:r>
            <a:r>
              <a:rPr sz="2000" dirty="0"/>
              <a:t> </a:t>
            </a:r>
            <a:r>
              <a:rPr sz="2000" b="1" dirty="0">
                <a:solidFill>
                  <a:srgbClr val="FF0000"/>
                </a:solidFill>
              </a:rPr>
              <a:t>„lebensfit“ </a:t>
            </a:r>
            <a:r>
              <a:rPr sz="2000" dirty="0"/>
              <a:t>für den Alltag in </a:t>
            </a:r>
            <a:r>
              <a:rPr sz="2000" dirty="0" err="1"/>
              <a:t>Bezug</a:t>
            </a:r>
            <a:r>
              <a:rPr lang="de-DE" sz="2000" dirty="0"/>
              <a:t>                                                                      </a:t>
            </a:r>
            <a:r>
              <a:rPr sz="2000" dirty="0"/>
              <a:t> auf </a:t>
            </a:r>
            <a:r>
              <a:rPr sz="2000" dirty="0" err="1"/>
              <a:t>Hauswirtschaftliches</a:t>
            </a:r>
            <a:r>
              <a:rPr sz="2000" dirty="0"/>
              <a:t>,</a:t>
            </a:r>
            <a:r>
              <a:rPr lang="de-DE" sz="2000" dirty="0"/>
              <a:t> </a:t>
            </a:r>
            <a:r>
              <a:rPr sz="2000" dirty="0" err="1"/>
              <a:t>Zusammenleben</a:t>
            </a:r>
            <a:r>
              <a:rPr sz="2000" dirty="0"/>
              <a:t> in der Familie,</a:t>
            </a:r>
            <a:r>
              <a:rPr lang="de-DE" sz="2000" dirty="0"/>
              <a:t>                                                              </a:t>
            </a:r>
            <a:r>
              <a:rPr sz="2000" dirty="0" err="1"/>
              <a:t>Freizeitgestaltung</a:t>
            </a:r>
            <a:r>
              <a:rPr sz="2000" dirty="0"/>
              <a:t> </a:t>
            </a:r>
            <a:r>
              <a:rPr sz="2000" dirty="0" err="1"/>
              <a:t>sowie</a:t>
            </a:r>
            <a:r>
              <a:rPr lang="de-DE" sz="2000" dirty="0"/>
              <a:t> </a:t>
            </a:r>
            <a:r>
              <a:rPr sz="2000" dirty="0" err="1"/>
              <a:t>Einschätzung</a:t>
            </a:r>
            <a:r>
              <a:rPr sz="2000" dirty="0"/>
              <a:t> der </a:t>
            </a:r>
            <a:r>
              <a:rPr sz="2000" dirty="0" err="1"/>
              <a:t>persönlichen</a:t>
            </a:r>
            <a:r>
              <a:rPr sz="2000" dirty="0"/>
              <a:t> </a:t>
            </a:r>
            <a:r>
              <a:rPr lang="de-DE" sz="2000" dirty="0"/>
              <a:t>                                                                    </a:t>
            </a:r>
            <a:r>
              <a:rPr sz="2000" dirty="0" err="1"/>
              <a:t>Kompetenzen</a:t>
            </a:r>
            <a:r>
              <a:rPr sz="2000" dirty="0"/>
              <a:t> gemacht. </a:t>
            </a:r>
          </a:p>
          <a:p>
            <a:pPr algn="just" defTabSz="457200">
              <a:lnSpc>
                <a:spcPct val="150000"/>
              </a:lnSpc>
              <a:defRPr sz="1200">
                <a:uFill>
                  <a:solidFill>
                    <a:srgbClr val="000000"/>
                  </a:solidFill>
                </a:uFill>
              </a:defRPr>
            </a:pPr>
            <a:endParaRPr sz="2000" dirty="0"/>
          </a:p>
          <a:p>
            <a:pPr algn="just" defTabSz="457200">
              <a:lnSpc>
                <a:spcPct val="150000"/>
              </a:lnSpc>
              <a:defRPr sz="1200">
                <a:uFill>
                  <a:solidFill>
                    <a:srgbClr val="000000"/>
                  </a:solidFill>
                </a:uFill>
              </a:defRPr>
            </a:pPr>
            <a:endParaRPr sz="2000" dirty="0"/>
          </a:p>
          <a:p>
            <a:pPr algn="just" defTabSz="457200">
              <a:lnSpc>
                <a:spcPct val="150000"/>
              </a:lnSpc>
              <a:defRPr sz="1200">
                <a:uFill>
                  <a:solidFill>
                    <a:srgbClr val="000000"/>
                  </a:solidFill>
                </a:uFill>
              </a:defRPr>
            </a:pPr>
            <a:endParaRPr sz="2000" dirty="0"/>
          </a:p>
          <a:p>
            <a:pPr algn="just" defTabSz="457200">
              <a:lnSpc>
                <a:spcPct val="150000"/>
              </a:lnSpc>
              <a:defRPr sz="1200">
                <a:uFill>
                  <a:solidFill>
                    <a:srgbClr val="000000"/>
                  </a:solidFill>
                </a:uFill>
              </a:defRPr>
            </a:pPr>
            <a:endParaRPr sz="2000" dirty="0"/>
          </a:p>
        </p:txBody>
      </p:sp>
      <p:grpSp>
        <p:nvGrpSpPr>
          <p:cNvPr id="6" name="Grafik 5"/>
          <p:cNvGrpSpPr/>
          <p:nvPr/>
        </p:nvGrpSpPr>
        <p:grpSpPr>
          <a:xfrm>
            <a:off x="9271000" y="0"/>
            <a:ext cx="2921001" cy="1816100"/>
            <a:chOff x="0" y="0"/>
            <a:chExt cx="2921000" cy="1816100"/>
          </a:xfrm>
        </p:grpSpPr>
        <p:sp>
          <p:nvSpPr>
            <p:cNvPr id="7" name="Rechteck"/>
            <p:cNvSpPr/>
            <p:nvPr/>
          </p:nvSpPr>
          <p:spPr>
            <a:xfrm>
              <a:off x="0" y="0"/>
              <a:ext cx="2921000" cy="1816100"/>
            </a:xfrm>
            <a:prstGeom prst="rect">
              <a:avLst/>
            </a:prstGeom>
            <a:gradFill flip="none" rotWithShape="1">
              <a:gsLst>
                <a:gs pos="6000">
                  <a:srgbClr val="FEF3F0"/>
                </a:gs>
                <a:gs pos="26000">
                  <a:srgbClr val="F9C3B4"/>
                </a:gs>
                <a:gs pos="74000">
                  <a:srgbClr val="F39277"/>
                </a:gs>
                <a:gs pos="83000">
                  <a:srgbClr val="F39277"/>
                </a:gs>
                <a:gs pos="100000">
                  <a:srgbClr val="F7B6A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8" name="image3.tif" descr="image3.t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921000" cy="1816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9" name="Grafik 4" descr="Grafi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94387" y="5349883"/>
            <a:ext cx="950626" cy="9207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officeArt object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8473" y="159568"/>
            <a:ext cx="4330700" cy="8509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89"/>
          <a:stretch>
            <a:fillRect/>
          </a:stretch>
        </p:blipFill>
        <p:spPr>
          <a:xfrm>
            <a:off x="7805035" y="4011827"/>
            <a:ext cx="1863442" cy="2052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Schulprofil – unsere Herzensprojekte </a:t>
            </a:r>
          </a:p>
        </p:txBody>
      </p:sp>
      <p:grpSp>
        <p:nvGrpSpPr>
          <p:cNvPr id="3" name="Grafik 5"/>
          <p:cNvGrpSpPr/>
          <p:nvPr/>
        </p:nvGrpSpPr>
        <p:grpSpPr>
          <a:xfrm>
            <a:off x="9271000" y="0"/>
            <a:ext cx="2921001" cy="1816100"/>
            <a:chOff x="0" y="0"/>
            <a:chExt cx="2921000" cy="1816100"/>
          </a:xfrm>
        </p:grpSpPr>
        <p:sp>
          <p:nvSpPr>
            <p:cNvPr id="4" name="Rechteck"/>
            <p:cNvSpPr/>
            <p:nvPr/>
          </p:nvSpPr>
          <p:spPr>
            <a:xfrm>
              <a:off x="0" y="0"/>
              <a:ext cx="2921000" cy="1816100"/>
            </a:xfrm>
            <a:prstGeom prst="rect">
              <a:avLst/>
            </a:prstGeom>
            <a:gradFill flip="none" rotWithShape="1">
              <a:gsLst>
                <a:gs pos="6000">
                  <a:srgbClr val="FEF3F0"/>
                </a:gs>
                <a:gs pos="26000">
                  <a:srgbClr val="F9C3B4"/>
                </a:gs>
                <a:gs pos="74000">
                  <a:srgbClr val="F39277"/>
                </a:gs>
                <a:gs pos="83000">
                  <a:srgbClr val="F39277"/>
                </a:gs>
                <a:gs pos="100000">
                  <a:srgbClr val="F7B6A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5" name="image3.tif" descr="image3.t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921000" cy="1816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7" name="Grafik 4" descr="Grafi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94387" y="5349883"/>
            <a:ext cx="950626" cy="920743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officeArt object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4566" y="2615121"/>
            <a:ext cx="2568202" cy="144789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9" name="officeArt object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68944" y="2370852"/>
            <a:ext cx="2930339" cy="226316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0" name="officeArt object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796099" y="2023963"/>
            <a:ext cx="2126488" cy="232666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1" name="officeArt object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4669" y="203769"/>
            <a:ext cx="4330700" cy="8509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69" y="4650626"/>
            <a:ext cx="5671448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921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2. Schulallta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3600" dirty="0"/>
              <a:t>2. Schulalltag</a:t>
            </a:r>
          </a:p>
        </p:txBody>
      </p:sp>
      <p:sp>
        <p:nvSpPr>
          <p:cNvPr id="134" name="Unsere Schule ist ab 7.00 Uhr geöffnet. Bis 8.00 Uhr findet eine Frühbetreuung statt.…"/>
          <p:cNvSpPr txBox="1"/>
          <p:nvPr/>
        </p:nvSpPr>
        <p:spPr>
          <a:xfrm>
            <a:off x="1097279" y="2020428"/>
            <a:ext cx="9782387" cy="171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just">
              <a:lnSpc>
                <a:spcPct val="150000"/>
              </a:lnSpc>
            </a:pPr>
            <a:r>
              <a:rPr dirty="0"/>
              <a:t>Unsere Schule ist ab </a:t>
            </a:r>
            <a:r>
              <a:rPr b="1" dirty="0"/>
              <a:t>7.00 Uhr </a:t>
            </a:r>
            <a:r>
              <a:rPr dirty="0"/>
              <a:t>geöffnet. Bis </a:t>
            </a:r>
            <a:r>
              <a:rPr b="1" dirty="0"/>
              <a:t>8.00 Uhr </a:t>
            </a:r>
            <a:r>
              <a:rPr dirty="0"/>
              <a:t>findet eine Frühbetreuung statt. Um </a:t>
            </a:r>
            <a:r>
              <a:rPr b="1" dirty="0"/>
              <a:t>8.10 Uhr </a:t>
            </a:r>
            <a:r>
              <a:rPr dirty="0"/>
              <a:t>beginnt unsere 1. Unterrichtsstunde. Unterrichtsschluss ist üblicherweise nach</a:t>
            </a:r>
            <a:r>
              <a:rPr lang="de-DE" dirty="0"/>
              <a:t> </a:t>
            </a:r>
            <a:r>
              <a:rPr dirty="0"/>
              <a:t>der</a:t>
            </a:r>
            <a:r>
              <a:rPr lang="de-DE" dirty="0"/>
              <a:t> </a:t>
            </a:r>
            <a:r>
              <a:rPr dirty="0"/>
              <a:t>6. Unterrichtsstunde (</a:t>
            </a:r>
            <a:r>
              <a:rPr b="1" dirty="0"/>
              <a:t>13.10 Uhr</a:t>
            </a:r>
            <a:r>
              <a:rPr dirty="0"/>
              <a:t>) oder 8. Unterrichtsstunde (</a:t>
            </a:r>
            <a:r>
              <a:rPr b="1" dirty="0"/>
              <a:t>15.00 Uhr</a:t>
            </a:r>
            <a:r>
              <a:rPr dirty="0"/>
              <a:t>). Nach der letzten Unterrichtsstunde </a:t>
            </a:r>
            <a:r>
              <a:rPr dirty="0" err="1"/>
              <a:t>findet</a:t>
            </a:r>
            <a:r>
              <a:rPr lang="de-DE" dirty="0"/>
              <a:t> </a:t>
            </a:r>
            <a:r>
              <a:rPr dirty="0" err="1"/>
              <a:t>eine</a:t>
            </a:r>
            <a:r>
              <a:rPr dirty="0"/>
              <a:t> Nachmittagsbetreuung mit Angeboten (Hausaufgabenbetreuung, Sportangebote) bis </a:t>
            </a:r>
            <a:r>
              <a:rPr b="1" dirty="0"/>
              <a:t>15.30 Uhr </a:t>
            </a:r>
            <a:r>
              <a:rPr dirty="0"/>
              <a:t>statt.</a:t>
            </a:r>
          </a:p>
        </p:txBody>
      </p:sp>
      <p:grpSp>
        <p:nvGrpSpPr>
          <p:cNvPr id="5" name="Grafik 5"/>
          <p:cNvGrpSpPr/>
          <p:nvPr/>
        </p:nvGrpSpPr>
        <p:grpSpPr>
          <a:xfrm>
            <a:off x="9271000" y="0"/>
            <a:ext cx="2921001" cy="1816100"/>
            <a:chOff x="0" y="0"/>
            <a:chExt cx="2921000" cy="1816100"/>
          </a:xfrm>
        </p:grpSpPr>
        <p:sp>
          <p:nvSpPr>
            <p:cNvPr id="6" name="Rechteck"/>
            <p:cNvSpPr/>
            <p:nvPr/>
          </p:nvSpPr>
          <p:spPr>
            <a:xfrm>
              <a:off x="0" y="0"/>
              <a:ext cx="2921000" cy="1816100"/>
            </a:xfrm>
            <a:prstGeom prst="rect">
              <a:avLst/>
            </a:prstGeom>
            <a:gradFill flip="none" rotWithShape="1">
              <a:gsLst>
                <a:gs pos="6000">
                  <a:srgbClr val="FEF3F0"/>
                </a:gs>
                <a:gs pos="26000">
                  <a:srgbClr val="F9C3B4"/>
                </a:gs>
                <a:gs pos="74000">
                  <a:srgbClr val="F39277"/>
                </a:gs>
                <a:gs pos="83000">
                  <a:srgbClr val="F39277"/>
                </a:gs>
                <a:gs pos="100000">
                  <a:srgbClr val="F7B6A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7" name="image3.tif" descr="image3.t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921000" cy="1816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" name="Grafik 4" descr="Grafi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94387" y="5349883"/>
            <a:ext cx="950626" cy="920743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officeArt object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8472" y="173373"/>
            <a:ext cx="4330700" cy="8509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52278" y="4055820"/>
            <a:ext cx="2688469" cy="201635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Schulalltag - Strukturdaten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097279" y="2074333"/>
            <a:ext cx="10058401" cy="4524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Schüler gesamt:		265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de-DE" dirty="0" err="1"/>
              <a:t>LehrerInnen</a:t>
            </a:r>
            <a:r>
              <a:rPr lang="de-DE" dirty="0"/>
              <a:t>:		28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de-DE" dirty="0"/>
              <a:t>Sonderpädagogin:	</a:t>
            </a:r>
            <a:r>
              <a:rPr lang="de-DE" dirty="0" smtClean="0"/>
              <a:t>1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de-DE" dirty="0" smtClean="0"/>
              <a:t>SPF:			8</a:t>
            </a:r>
            <a:endParaRPr lang="de-DE" dirty="0"/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de-DE" dirty="0" err="1"/>
              <a:t>ErzieherInnen</a:t>
            </a:r>
            <a:r>
              <a:rPr lang="de-DE" dirty="0"/>
              <a:t>:		3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de-DE" dirty="0"/>
              <a:t>Sekretärin:		1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de-DE" dirty="0"/>
              <a:t>Hausmeister:		1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endParaRPr lang="de-DE" dirty="0"/>
          </a:p>
          <a:p>
            <a:pPr marR="0" algn="just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de-DE" dirty="0"/>
              <a:t>Zum Gelingen der bestmöglichen Förderung arbeiten viele Externe an unserer Schule, z.B.  Integrationshelfer, Ergo-und Physiotherapeuten, Förderpädagogen (</a:t>
            </a:r>
            <a:r>
              <a:rPr lang="de-DE" dirty="0" err="1"/>
              <a:t>Dyskalkulie</a:t>
            </a:r>
            <a:r>
              <a:rPr lang="de-DE" dirty="0"/>
              <a:t>), Musik- und Religionspädagogen. 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endParaRPr lang="de-DE" dirty="0"/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endParaRPr lang="de-DE" dirty="0"/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endParaRPr lang="de-DE" dirty="0"/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endParaRPr kumimoji="0" lang="de-D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endParaRPr kumimoji="0" lang="de-D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pSp>
        <p:nvGrpSpPr>
          <p:cNvPr id="5" name="Grafik 5"/>
          <p:cNvGrpSpPr/>
          <p:nvPr/>
        </p:nvGrpSpPr>
        <p:grpSpPr>
          <a:xfrm>
            <a:off x="9271000" y="0"/>
            <a:ext cx="2921001" cy="1816100"/>
            <a:chOff x="0" y="0"/>
            <a:chExt cx="2921000" cy="1816100"/>
          </a:xfrm>
        </p:grpSpPr>
        <p:sp>
          <p:nvSpPr>
            <p:cNvPr id="6" name="Rechteck"/>
            <p:cNvSpPr/>
            <p:nvPr/>
          </p:nvSpPr>
          <p:spPr>
            <a:xfrm>
              <a:off x="0" y="0"/>
              <a:ext cx="2921000" cy="1816100"/>
            </a:xfrm>
            <a:prstGeom prst="rect">
              <a:avLst/>
            </a:prstGeom>
            <a:gradFill flip="none" rotWithShape="1">
              <a:gsLst>
                <a:gs pos="6000">
                  <a:srgbClr val="FEF3F0"/>
                </a:gs>
                <a:gs pos="26000">
                  <a:srgbClr val="F9C3B4"/>
                </a:gs>
                <a:gs pos="74000">
                  <a:srgbClr val="F39277"/>
                </a:gs>
                <a:gs pos="83000">
                  <a:srgbClr val="F39277"/>
                </a:gs>
                <a:gs pos="100000">
                  <a:srgbClr val="F7B6A4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7" name="image3.tif" descr="image3.t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921000" cy="1816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" name="Grafik 4" descr="Grafi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94387" y="5349883"/>
            <a:ext cx="950626" cy="920743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officeArt object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8473" y="173373"/>
            <a:ext cx="4330700" cy="8509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4755478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Rückblick">
  <a:themeElements>
    <a:clrScheme name="Rückblic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0000FF"/>
      </a:hlink>
      <a:folHlink>
        <a:srgbClr val="FF00FF"/>
      </a:folHlink>
    </a:clrScheme>
    <a:fontScheme name="Rückblick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Rückblick">
  <a:themeElements>
    <a:clrScheme name="Rückblic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0000FF"/>
      </a:hlink>
      <a:folHlink>
        <a:srgbClr val="FF00FF"/>
      </a:folHlink>
    </a:clrScheme>
    <a:fontScheme name="Rückblick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547</Words>
  <Application>Microsoft Office PowerPoint</Application>
  <PresentationFormat>Breitbild</PresentationFormat>
  <Paragraphs>108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Helvetica</vt:lpstr>
      <vt:lpstr>ＭＳ 明朝</vt:lpstr>
      <vt:lpstr>Times New Roman</vt:lpstr>
      <vt:lpstr>Wingdings</vt:lpstr>
      <vt:lpstr>Rückblick</vt:lpstr>
      <vt:lpstr>Herzlich willkommen zum virtuellen Tag der offenen Tür an der  Evangelischen Regelschule Gotha </vt:lpstr>
      <vt:lpstr>Informationen zu unserer Schule</vt:lpstr>
      <vt:lpstr>1. Schulprofil</vt:lpstr>
      <vt:lpstr>Unser christliches Profil</vt:lpstr>
      <vt:lpstr>Unser reformpädagogisches Profil</vt:lpstr>
      <vt:lpstr>Unser integratives Profil</vt:lpstr>
      <vt:lpstr>Schulprofil – unsere Herzensprojekte </vt:lpstr>
      <vt:lpstr>2. Schulalltag</vt:lpstr>
      <vt:lpstr>2. Schulalltag - Strukturdaten</vt:lpstr>
      <vt:lpstr>2. Schulalltag - Unterrichtsformen</vt:lpstr>
      <vt:lpstr>3. Berufsorientierung</vt:lpstr>
      <vt:lpstr>3. Berufsorientierung - Kooperationspartner</vt:lpstr>
      <vt:lpstr>4. Anmeldung</vt:lpstr>
      <vt:lpstr>5. Unser neues Schulgebäude</vt:lpstr>
      <vt:lpstr>Vielen Dank für Ihre Aufmerksamkeit!  Für weitere Fragen stehen wir Ihnen gern per Mail und Zoomkonferenz   zur Verfügung.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 zum virtuellen Tag der offenen Tür an der  Evangelischen Regelschule Gotha</dc:title>
  <dc:creator>Thomas</dc:creator>
  <cp:lastModifiedBy>Admin</cp:lastModifiedBy>
  <cp:revision>28</cp:revision>
  <dcterms:modified xsi:type="dcterms:W3CDTF">2021-02-15T07:22:50Z</dcterms:modified>
</cp:coreProperties>
</file>